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6"/>
  </p:notesMasterIdLst>
  <p:sldIdLst>
    <p:sldId id="257"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Lst>
  <p:sldSz cx="12192000" cy="6858000"/>
  <p:notesSz cx="6858000" cy="9144000"/>
  <p:embeddedFontLst>
    <p:embeddedFont>
      <p:font typeface="Avenir Black" panose="02000503020000020003" pitchFamily="2" charset="0"/>
      <p:bold r:id="rId27"/>
      <p:italic r:id="rId28"/>
      <p:boldItalic r:id="rId29"/>
    </p:embeddedFont>
    <p:embeddedFont>
      <p:font typeface="Avenir Book" panose="02000503020000020003" pitchFamily="2" charset="0"/>
      <p:regular r:id="rId30"/>
      <p:italic r:id="rId31"/>
    </p:embeddedFont>
    <p:embeddedFont>
      <p:font typeface="Rockwell" panose="02060603020205020403" pitchFamily="18" charset="77"/>
      <p:regular r:id="rId32"/>
      <p:bold r:id="rId33"/>
      <p:italic r:id="rId34"/>
      <p:boldItalic r:id="rId3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4" autoAdjust="0"/>
    <p:restoredTop sz="86376"/>
  </p:normalViewPr>
  <p:slideViewPr>
    <p:cSldViewPr snapToGrid="0">
      <p:cViewPr varScale="1">
        <p:scale>
          <a:sx n="93" d="100"/>
          <a:sy n="93" d="100"/>
        </p:scale>
        <p:origin x="240" y="480"/>
      </p:cViewPr>
      <p:guideLst/>
    </p:cSldViewPr>
  </p:slideViewPr>
  <p:outlineViewPr>
    <p:cViewPr>
      <p:scale>
        <a:sx n="33" d="100"/>
        <a:sy n="33" d="100"/>
      </p:scale>
      <p:origin x="0" y="-56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venir Book" panose="02000503020000020003" pitchFamily="2"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venir Book" panose="02000503020000020003" pitchFamily="2" charset="0"/>
              </a:defRPr>
            </a:lvl1pPr>
          </a:lstStyle>
          <a:p>
            <a:fld id="{676FAA99-FA3B-40BE-9DF5-58E6CB0F7743}" type="datetimeFigureOut">
              <a:rPr lang="en-GB" smtClean="0"/>
              <a:pPr/>
              <a:t>11/06/2020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venir Book" panose="02000503020000020003" pitchFamily="2"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venir Book" panose="02000503020000020003" pitchFamily="2" charset="0"/>
              </a:defRPr>
            </a:lvl1pPr>
          </a:lstStyle>
          <a:p>
            <a:fld id="{61ECB6E1-F452-4C96-B4EF-652872535674}" type="slidenum">
              <a:rPr lang="en-GB" smtClean="0"/>
              <a:pPr/>
              <a:t>‹#›</a:t>
            </a:fld>
            <a:endParaRPr lang="en-GB" dirty="0"/>
          </a:p>
        </p:txBody>
      </p:sp>
    </p:spTree>
    <p:extLst>
      <p:ext uri="{BB962C8B-B14F-4D97-AF65-F5344CB8AC3E}">
        <p14:creationId xmlns:p14="http://schemas.microsoft.com/office/powerpoint/2010/main" val="173883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venir Book" panose="02000503020000020003" pitchFamily="2" charset="0"/>
        <a:ea typeface="+mn-ea"/>
        <a:cs typeface="+mn-cs"/>
      </a:defRPr>
    </a:lvl1pPr>
    <a:lvl2pPr marL="457200" algn="l" defTabSz="914400" rtl="0" eaLnBrk="1" latinLnBrk="0" hangingPunct="1">
      <a:defRPr sz="1200" b="0" i="0" kern="1200">
        <a:solidFill>
          <a:schemeClr val="tx1"/>
        </a:solidFill>
        <a:latin typeface="Avenir Book" panose="02000503020000020003" pitchFamily="2" charset="0"/>
        <a:ea typeface="+mn-ea"/>
        <a:cs typeface="+mn-cs"/>
      </a:defRPr>
    </a:lvl2pPr>
    <a:lvl3pPr marL="914400" algn="l" defTabSz="914400" rtl="0" eaLnBrk="1" latinLnBrk="0" hangingPunct="1">
      <a:defRPr sz="1200" b="0" i="0" kern="1200">
        <a:solidFill>
          <a:schemeClr val="tx1"/>
        </a:solidFill>
        <a:latin typeface="Avenir Book" panose="02000503020000020003" pitchFamily="2" charset="0"/>
        <a:ea typeface="+mn-ea"/>
        <a:cs typeface="+mn-cs"/>
      </a:defRPr>
    </a:lvl3pPr>
    <a:lvl4pPr marL="1371600" algn="l" defTabSz="914400" rtl="0" eaLnBrk="1" latinLnBrk="0" hangingPunct="1">
      <a:defRPr sz="1200" b="0" i="0" kern="1200">
        <a:solidFill>
          <a:schemeClr val="tx1"/>
        </a:solidFill>
        <a:latin typeface="Avenir Book" panose="02000503020000020003" pitchFamily="2" charset="0"/>
        <a:ea typeface="+mn-ea"/>
        <a:cs typeface="+mn-cs"/>
      </a:defRPr>
    </a:lvl4pPr>
    <a:lvl5pPr marL="1828800" algn="l" defTabSz="914400" rtl="0" eaLnBrk="1" latinLnBrk="0" hangingPunct="1">
      <a:defRPr sz="1200" b="0" i="0" kern="1200">
        <a:solidFill>
          <a:schemeClr val="tx1"/>
        </a:solidFill>
        <a:latin typeface="Avenir Book" panose="02000503020000020003"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66127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33917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09993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72770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688704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94387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73922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72517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67484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61411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147123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863251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053302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49160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49799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94561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75500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34169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68990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95158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07944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1b81f9390_4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1b81f9390_4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94980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66B96-B1AF-4A1E-ABEF-3110EEF15D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A63859C-E233-4145-A970-2FD4A526FD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20DB0B-7978-4DFC-88EF-2F3DF3F16750}"/>
              </a:ext>
            </a:extLst>
          </p:cNvPr>
          <p:cNvSpPr>
            <a:spLocks noGrp="1"/>
          </p:cNvSpPr>
          <p:nvPr>
            <p:ph type="dt" sz="half" idx="10"/>
          </p:nvPr>
        </p:nvSpPr>
        <p:spPr/>
        <p:txBody>
          <a:bodyPr/>
          <a:lstStyle/>
          <a:p>
            <a:fld id="{2DEA82D0-A718-42BB-BD0A-F4319420C834}" type="datetimeFigureOut">
              <a:rPr lang="en-GB" smtClean="0"/>
              <a:t>11/06/2020</a:t>
            </a:fld>
            <a:endParaRPr lang="en-GB" dirty="0"/>
          </a:p>
        </p:txBody>
      </p:sp>
      <p:sp>
        <p:nvSpPr>
          <p:cNvPr id="5" name="Footer Placeholder 4">
            <a:extLst>
              <a:ext uri="{FF2B5EF4-FFF2-40B4-BE49-F238E27FC236}">
                <a16:creationId xmlns:a16="http://schemas.microsoft.com/office/drawing/2014/main" id="{9D54215C-133B-4A29-989D-54E3F9A7053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59C3588-F71F-436F-AE6F-3FC0ADE37226}"/>
              </a:ext>
            </a:extLst>
          </p:cNvPr>
          <p:cNvSpPr>
            <a:spLocks noGrp="1"/>
          </p:cNvSpPr>
          <p:nvPr>
            <p:ph type="sldNum" sz="quarter" idx="12"/>
          </p:nvPr>
        </p:nvSpPr>
        <p:spPr/>
        <p:txBody>
          <a:bodyPr/>
          <a:lstStyle/>
          <a:p>
            <a:fld id="{1AA4A097-710D-4852-9493-8396603804A9}" type="slidenum">
              <a:rPr lang="en-GB" smtClean="0"/>
              <a:t>‹#›</a:t>
            </a:fld>
            <a:endParaRPr lang="en-GB" dirty="0"/>
          </a:p>
        </p:txBody>
      </p:sp>
    </p:spTree>
    <p:extLst>
      <p:ext uri="{BB962C8B-B14F-4D97-AF65-F5344CB8AC3E}">
        <p14:creationId xmlns:p14="http://schemas.microsoft.com/office/powerpoint/2010/main" val="3630095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F879-2AAD-485B-933D-790D5A92600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8972CC-E7EE-4EB1-92A6-38BEFCDB51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0E7D0E-612B-4D17-ADE5-9736172C7BB6}"/>
              </a:ext>
            </a:extLst>
          </p:cNvPr>
          <p:cNvSpPr>
            <a:spLocks noGrp="1"/>
          </p:cNvSpPr>
          <p:nvPr>
            <p:ph type="dt" sz="half" idx="10"/>
          </p:nvPr>
        </p:nvSpPr>
        <p:spPr/>
        <p:txBody>
          <a:bodyPr/>
          <a:lstStyle/>
          <a:p>
            <a:fld id="{2DEA82D0-A718-42BB-BD0A-F4319420C834}" type="datetimeFigureOut">
              <a:rPr lang="en-GB" smtClean="0"/>
              <a:t>11/06/2020</a:t>
            </a:fld>
            <a:endParaRPr lang="en-GB" dirty="0"/>
          </a:p>
        </p:txBody>
      </p:sp>
      <p:sp>
        <p:nvSpPr>
          <p:cNvPr id="5" name="Footer Placeholder 4">
            <a:extLst>
              <a:ext uri="{FF2B5EF4-FFF2-40B4-BE49-F238E27FC236}">
                <a16:creationId xmlns:a16="http://schemas.microsoft.com/office/drawing/2014/main" id="{18B051A4-2CD8-40B9-A7EB-C827F9C8498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7B76773-83A9-49E1-AA2C-09C82966D3D7}"/>
              </a:ext>
            </a:extLst>
          </p:cNvPr>
          <p:cNvSpPr>
            <a:spLocks noGrp="1"/>
          </p:cNvSpPr>
          <p:nvPr>
            <p:ph type="sldNum" sz="quarter" idx="12"/>
          </p:nvPr>
        </p:nvSpPr>
        <p:spPr/>
        <p:txBody>
          <a:bodyPr/>
          <a:lstStyle/>
          <a:p>
            <a:fld id="{1AA4A097-710D-4852-9493-8396603804A9}" type="slidenum">
              <a:rPr lang="en-GB" smtClean="0"/>
              <a:t>‹#›</a:t>
            </a:fld>
            <a:endParaRPr lang="en-GB" dirty="0"/>
          </a:p>
        </p:txBody>
      </p:sp>
    </p:spTree>
    <p:extLst>
      <p:ext uri="{BB962C8B-B14F-4D97-AF65-F5344CB8AC3E}">
        <p14:creationId xmlns:p14="http://schemas.microsoft.com/office/powerpoint/2010/main" val="580946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61C6BF-47BE-4F18-A5C9-610684A93F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62D31B5-168D-464C-8089-F87DF2C36D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9174B7-6BBD-4C70-893F-37E33FB928F6}"/>
              </a:ext>
            </a:extLst>
          </p:cNvPr>
          <p:cNvSpPr>
            <a:spLocks noGrp="1"/>
          </p:cNvSpPr>
          <p:nvPr>
            <p:ph type="dt" sz="half" idx="10"/>
          </p:nvPr>
        </p:nvSpPr>
        <p:spPr/>
        <p:txBody>
          <a:bodyPr/>
          <a:lstStyle/>
          <a:p>
            <a:fld id="{2DEA82D0-A718-42BB-BD0A-F4319420C834}" type="datetimeFigureOut">
              <a:rPr lang="en-GB" smtClean="0"/>
              <a:t>11/06/2020</a:t>
            </a:fld>
            <a:endParaRPr lang="en-GB" dirty="0"/>
          </a:p>
        </p:txBody>
      </p:sp>
      <p:sp>
        <p:nvSpPr>
          <p:cNvPr id="5" name="Footer Placeholder 4">
            <a:extLst>
              <a:ext uri="{FF2B5EF4-FFF2-40B4-BE49-F238E27FC236}">
                <a16:creationId xmlns:a16="http://schemas.microsoft.com/office/drawing/2014/main" id="{9BE9ADA8-59D9-4536-B41B-65C1A5BD3A0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A96317F-2E11-46E5-AC14-115F91695B3C}"/>
              </a:ext>
            </a:extLst>
          </p:cNvPr>
          <p:cNvSpPr>
            <a:spLocks noGrp="1"/>
          </p:cNvSpPr>
          <p:nvPr>
            <p:ph type="sldNum" sz="quarter" idx="12"/>
          </p:nvPr>
        </p:nvSpPr>
        <p:spPr/>
        <p:txBody>
          <a:bodyPr/>
          <a:lstStyle/>
          <a:p>
            <a:fld id="{1AA4A097-710D-4852-9493-8396603804A9}" type="slidenum">
              <a:rPr lang="en-GB" smtClean="0"/>
              <a:t>‹#›</a:t>
            </a:fld>
            <a:endParaRPr lang="en-GB" dirty="0"/>
          </a:p>
        </p:txBody>
      </p:sp>
    </p:spTree>
    <p:extLst>
      <p:ext uri="{BB962C8B-B14F-4D97-AF65-F5344CB8AC3E}">
        <p14:creationId xmlns:p14="http://schemas.microsoft.com/office/powerpoint/2010/main" val="15005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4D2DA-C771-4572-BCFB-AE58123861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122B24-96EE-4608-BEA7-29DEDAF05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49A189-B881-43A6-9C05-412B657F69FD}"/>
              </a:ext>
            </a:extLst>
          </p:cNvPr>
          <p:cNvSpPr>
            <a:spLocks noGrp="1"/>
          </p:cNvSpPr>
          <p:nvPr>
            <p:ph type="dt" sz="half" idx="10"/>
          </p:nvPr>
        </p:nvSpPr>
        <p:spPr/>
        <p:txBody>
          <a:bodyPr/>
          <a:lstStyle/>
          <a:p>
            <a:fld id="{2DEA82D0-A718-42BB-BD0A-F4319420C834}" type="datetimeFigureOut">
              <a:rPr lang="en-GB" smtClean="0"/>
              <a:t>11/06/2020</a:t>
            </a:fld>
            <a:endParaRPr lang="en-GB" dirty="0"/>
          </a:p>
        </p:txBody>
      </p:sp>
      <p:sp>
        <p:nvSpPr>
          <p:cNvPr id="5" name="Footer Placeholder 4">
            <a:extLst>
              <a:ext uri="{FF2B5EF4-FFF2-40B4-BE49-F238E27FC236}">
                <a16:creationId xmlns:a16="http://schemas.microsoft.com/office/drawing/2014/main" id="{F0605C1F-4C10-4234-B127-7408A3F0FC4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176DD5F-91C3-4B81-B700-0E090D45CA81}"/>
              </a:ext>
            </a:extLst>
          </p:cNvPr>
          <p:cNvSpPr>
            <a:spLocks noGrp="1"/>
          </p:cNvSpPr>
          <p:nvPr>
            <p:ph type="sldNum" sz="quarter" idx="12"/>
          </p:nvPr>
        </p:nvSpPr>
        <p:spPr/>
        <p:txBody>
          <a:bodyPr/>
          <a:lstStyle/>
          <a:p>
            <a:fld id="{1AA4A097-710D-4852-9493-8396603804A9}" type="slidenum">
              <a:rPr lang="en-GB" smtClean="0"/>
              <a:t>‹#›</a:t>
            </a:fld>
            <a:endParaRPr lang="en-GB" dirty="0"/>
          </a:p>
        </p:txBody>
      </p:sp>
    </p:spTree>
    <p:extLst>
      <p:ext uri="{BB962C8B-B14F-4D97-AF65-F5344CB8AC3E}">
        <p14:creationId xmlns:p14="http://schemas.microsoft.com/office/powerpoint/2010/main" val="72195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285D5-B0B3-4A2D-B672-82B2DD9F13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267691-BDD7-4E79-A6A6-D81D622813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8BBA88-09E4-4956-AF5D-E125D375D465}"/>
              </a:ext>
            </a:extLst>
          </p:cNvPr>
          <p:cNvSpPr>
            <a:spLocks noGrp="1"/>
          </p:cNvSpPr>
          <p:nvPr>
            <p:ph type="dt" sz="half" idx="10"/>
          </p:nvPr>
        </p:nvSpPr>
        <p:spPr/>
        <p:txBody>
          <a:bodyPr/>
          <a:lstStyle/>
          <a:p>
            <a:fld id="{2DEA82D0-A718-42BB-BD0A-F4319420C834}" type="datetimeFigureOut">
              <a:rPr lang="en-GB" smtClean="0"/>
              <a:t>11/06/2020</a:t>
            </a:fld>
            <a:endParaRPr lang="en-GB" dirty="0"/>
          </a:p>
        </p:txBody>
      </p:sp>
      <p:sp>
        <p:nvSpPr>
          <p:cNvPr id="5" name="Footer Placeholder 4">
            <a:extLst>
              <a:ext uri="{FF2B5EF4-FFF2-40B4-BE49-F238E27FC236}">
                <a16:creationId xmlns:a16="http://schemas.microsoft.com/office/drawing/2014/main" id="{3CC985DC-5B79-463F-8520-E5CEEE6E164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FADC0A8-E506-421E-89F3-2CB8E2D6959B}"/>
              </a:ext>
            </a:extLst>
          </p:cNvPr>
          <p:cNvSpPr>
            <a:spLocks noGrp="1"/>
          </p:cNvSpPr>
          <p:nvPr>
            <p:ph type="sldNum" sz="quarter" idx="12"/>
          </p:nvPr>
        </p:nvSpPr>
        <p:spPr/>
        <p:txBody>
          <a:bodyPr/>
          <a:lstStyle/>
          <a:p>
            <a:fld id="{1AA4A097-710D-4852-9493-8396603804A9}" type="slidenum">
              <a:rPr lang="en-GB" smtClean="0"/>
              <a:t>‹#›</a:t>
            </a:fld>
            <a:endParaRPr lang="en-GB" dirty="0"/>
          </a:p>
        </p:txBody>
      </p:sp>
    </p:spTree>
    <p:extLst>
      <p:ext uri="{BB962C8B-B14F-4D97-AF65-F5344CB8AC3E}">
        <p14:creationId xmlns:p14="http://schemas.microsoft.com/office/powerpoint/2010/main" val="171939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D1D59-3848-4BE5-91A8-E84B92DB84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0AEE27-3574-43BA-972E-FECD0FF89F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308CBDC-6C56-45FE-87AB-1B920F8D9D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8F6800-177A-42F3-A360-468C2B58CB11}"/>
              </a:ext>
            </a:extLst>
          </p:cNvPr>
          <p:cNvSpPr>
            <a:spLocks noGrp="1"/>
          </p:cNvSpPr>
          <p:nvPr>
            <p:ph type="dt" sz="half" idx="10"/>
          </p:nvPr>
        </p:nvSpPr>
        <p:spPr/>
        <p:txBody>
          <a:bodyPr/>
          <a:lstStyle/>
          <a:p>
            <a:fld id="{2DEA82D0-A718-42BB-BD0A-F4319420C834}" type="datetimeFigureOut">
              <a:rPr lang="en-GB" smtClean="0"/>
              <a:t>11/06/2020</a:t>
            </a:fld>
            <a:endParaRPr lang="en-GB" dirty="0"/>
          </a:p>
        </p:txBody>
      </p:sp>
      <p:sp>
        <p:nvSpPr>
          <p:cNvPr id="6" name="Footer Placeholder 5">
            <a:extLst>
              <a:ext uri="{FF2B5EF4-FFF2-40B4-BE49-F238E27FC236}">
                <a16:creationId xmlns:a16="http://schemas.microsoft.com/office/drawing/2014/main" id="{42924A84-4549-4142-8E62-D1AD6082D27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FB33139-86F2-41D4-BF40-F97E5422B07E}"/>
              </a:ext>
            </a:extLst>
          </p:cNvPr>
          <p:cNvSpPr>
            <a:spLocks noGrp="1"/>
          </p:cNvSpPr>
          <p:nvPr>
            <p:ph type="sldNum" sz="quarter" idx="12"/>
          </p:nvPr>
        </p:nvSpPr>
        <p:spPr/>
        <p:txBody>
          <a:bodyPr/>
          <a:lstStyle/>
          <a:p>
            <a:fld id="{1AA4A097-710D-4852-9493-8396603804A9}" type="slidenum">
              <a:rPr lang="en-GB" smtClean="0"/>
              <a:t>‹#›</a:t>
            </a:fld>
            <a:endParaRPr lang="en-GB" dirty="0"/>
          </a:p>
        </p:txBody>
      </p:sp>
    </p:spTree>
    <p:extLst>
      <p:ext uri="{BB962C8B-B14F-4D97-AF65-F5344CB8AC3E}">
        <p14:creationId xmlns:p14="http://schemas.microsoft.com/office/powerpoint/2010/main" val="30780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3A9B8-CFE4-48F6-B7FC-F993874B4A0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A5A911-D905-4B10-ABBA-A2D3544B80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1E6FCE-98E4-434B-A8F9-3A06C38D33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FDF1E0B-30BD-4F22-915F-A04935D671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A6AB4F-6D88-489B-A4AC-DAE74FE248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053C4CD-38DF-458B-A3C7-34346C2E8B1B}"/>
              </a:ext>
            </a:extLst>
          </p:cNvPr>
          <p:cNvSpPr>
            <a:spLocks noGrp="1"/>
          </p:cNvSpPr>
          <p:nvPr>
            <p:ph type="dt" sz="half" idx="10"/>
          </p:nvPr>
        </p:nvSpPr>
        <p:spPr/>
        <p:txBody>
          <a:bodyPr/>
          <a:lstStyle/>
          <a:p>
            <a:fld id="{2DEA82D0-A718-42BB-BD0A-F4319420C834}" type="datetimeFigureOut">
              <a:rPr lang="en-GB" smtClean="0"/>
              <a:t>11/06/2020</a:t>
            </a:fld>
            <a:endParaRPr lang="en-GB" dirty="0"/>
          </a:p>
        </p:txBody>
      </p:sp>
      <p:sp>
        <p:nvSpPr>
          <p:cNvPr id="8" name="Footer Placeholder 7">
            <a:extLst>
              <a:ext uri="{FF2B5EF4-FFF2-40B4-BE49-F238E27FC236}">
                <a16:creationId xmlns:a16="http://schemas.microsoft.com/office/drawing/2014/main" id="{96E7918C-0D1E-4894-9EDC-5C4AEBF0DA52}"/>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3FEBAD2-E287-4F86-8783-E0733C28E3C3}"/>
              </a:ext>
            </a:extLst>
          </p:cNvPr>
          <p:cNvSpPr>
            <a:spLocks noGrp="1"/>
          </p:cNvSpPr>
          <p:nvPr>
            <p:ph type="sldNum" sz="quarter" idx="12"/>
          </p:nvPr>
        </p:nvSpPr>
        <p:spPr/>
        <p:txBody>
          <a:bodyPr/>
          <a:lstStyle/>
          <a:p>
            <a:fld id="{1AA4A097-710D-4852-9493-8396603804A9}" type="slidenum">
              <a:rPr lang="en-GB" smtClean="0"/>
              <a:t>‹#›</a:t>
            </a:fld>
            <a:endParaRPr lang="en-GB" dirty="0"/>
          </a:p>
        </p:txBody>
      </p:sp>
    </p:spTree>
    <p:extLst>
      <p:ext uri="{BB962C8B-B14F-4D97-AF65-F5344CB8AC3E}">
        <p14:creationId xmlns:p14="http://schemas.microsoft.com/office/powerpoint/2010/main" val="3877865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FC13E-58F3-406D-8DB3-45044279DC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614BB45-4CF9-442F-BBDE-2DC3FC011524}"/>
              </a:ext>
            </a:extLst>
          </p:cNvPr>
          <p:cNvSpPr>
            <a:spLocks noGrp="1"/>
          </p:cNvSpPr>
          <p:nvPr>
            <p:ph type="dt" sz="half" idx="10"/>
          </p:nvPr>
        </p:nvSpPr>
        <p:spPr/>
        <p:txBody>
          <a:bodyPr/>
          <a:lstStyle/>
          <a:p>
            <a:fld id="{2DEA82D0-A718-42BB-BD0A-F4319420C834}" type="datetimeFigureOut">
              <a:rPr lang="en-GB" smtClean="0"/>
              <a:t>11/06/2020</a:t>
            </a:fld>
            <a:endParaRPr lang="en-GB" dirty="0"/>
          </a:p>
        </p:txBody>
      </p:sp>
      <p:sp>
        <p:nvSpPr>
          <p:cNvPr id="4" name="Footer Placeholder 3">
            <a:extLst>
              <a:ext uri="{FF2B5EF4-FFF2-40B4-BE49-F238E27FC236}">
                <a16:creationId xmlns:a16="http://schemas.microsoft.com/office/drawing/2014/main" id="{1AF9EA6C-7C14-4F0B-951C-951EAC7262C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51E4E-724F-4E9F-86DD-23BB6283AF10}"/>
              </a:ext>
            </a:extLst>
          </p:cNvPr>
          <p:cNvSpPr>
            <a:spLocks noGrp="1"/>
          </p:cNvSpPr>
          <p:nvPr>
            <p:ph type="sldNum" sz="quarter" idx="12"/>
          </p:nvPr>
        </p:nvSpPr>
        <p:spPr/>
        <p:txBody>
          <a:bodyPr/>
          <a:lstStyle/>
          <a:p>
            <a:fld id="{1AA4A097-710D-4852-9493-8396603804A9}" type="slidenum">
              <a:rPr lang="en-GB" smtClean="0"/>
              <a:t>‹#›</a:t>
            </a:fld>
            <a:endParaRPr lang="en-GB" dirty="0"/>
          </a:p>
        </p:txBody>
      </p:sp>
    </p:spTree>
    <p:extLst>
      <p:ext uri="{BB962C8B-B14F-4D97-AF65-F5344CB8AC3E}">
        <p14:creationId xmlns:p14="http://schemas.microsoft.com/office/powerpoint/2010/main" val="1371120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4C1F94-544C-42E9-AE23-4D36B9E0F2F7}"/>
              </a:ext>
            </a:extLst>
          </p:cNvPr>
          <p:cNvSpPr>
            <a:spLocks noGrp="1"/>
          </p:cNvSpPr>
          <p:nvPr>
            <p:ph type="dt" sz="half" idx="10"/>
          </p:nvPr>
        </p:nvSpPr>
        <p:spPr/>
        <p:txBody>
          <a:bodyPr/>
          <a:lstStyle/>
          <a:p>
            <a:fld id="{2DEA82D0-A718-42BB-BD0A-F4319420C834}" type="datetimeFigureOut">
              <a:rPr lang="en-GB" smtClean="0"/>
              <a:t>11/06/2020</a:t>
            </a:fld>
            <a:endParaRPr lang="en-GB" dirty="0"/>
          </a:p>
        </p:txBody>
      </p:sp>
      <p:sp>
        <p:nvSpPr>
          <p:cNvPr id="3" name="Footer Placeholder 2">
            <a:extLst>
              <a:ext uri="{FF2B5EF4-FFF2-40B4-BE49-F238E27FC236}">
                <a16:creationId xmlns:a16="http://schemas.microsoft.com/office/drawing/2014/main" id="{07A7F22A-CB96-4E61-8CED-997561A6F4B2}"/>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CAA78962-2D68-4916-B627-97D9CE22EDEF}"/>
              </a:ext>
            </a:extLst>
          </p:cNvPr>
          <p:cNvSpPr>
            <a:spLocks noGrp="1"/>
          </p:cNvSpPr>
          <p:nvPr>
            <p:ph type="sldNum" sz="quarter" idx="12"/>
          </p:nvPr>
        </p:nvSpPr>
        <p:spPr/>
        <p:txBody>
          <a:bodyPr/>
          <a:lstStyle/>
          <a:p>
            <a:fld id="{1AA4A097-710D-4852-9493-8396603804A9}" type="slidenum">
              <a:rPr lang="en-GB" smtClean="0"/>
              <a:t>‹#›</a:t>
            </a:fld>
            <a:endParaRPr lang="en-GB" dirty="0"/>
          </a:p>
        </p:txBody>
      </p:sp>
    </p:spTree>
    <p:extLst>
      <p:ext uri="{BB962C8B-B14F-4D97-AF65-F5344CB8AC3E}">
        <p14:creationId xmlns:p14="http://schemas.microsoft.com/office/powerpoint/2010/main" val="3909206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94949-E404-4E82-9FB4-84733FAC30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20BB8E-EEA6-4FC4-AE15-3745AB4732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996C6A3-51F9-4F6C-8769-0CEBB6EB01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ABE31B-0381-448D-A524-C33E9D925E16}"/>
              </a:ext>
            </a:extLst>
          </p:cNvPr>
          <p:cNvSpPr>
            <a:spLocks noGrp="1"/>
          </p:cNvSpPr>
          <p:nvPr>
            <p:ph type="dt" sz="half" idx="10"/>
          </p:nvPr>
        </p:nvSpPr>
        <p:spPr/>
        <p:txBody>
          <a:bodyPr/>
          <a:lstStyle/>
          <a:p>
            <a:fld id="{2DEA82D0-A718-42BB-BD0A-F4319420C834}" type="datetimeFigureOut">
              <a:rPr lang="en-GB" smtClean="0"/>
              <a:t>11/06/2020</a:t>
            </a:fld>
            <a:endParaRPr lang="en-GB" dirty="0"/>
          </a:p>
        </p:txBody>
      </p:sp>
      <p:sp>
        <p:nvSpPr>
          <p:cNvPr id="6" name="Footer Placeholder 5">
            <a:extLst>
              <a:ext uri="{FF2B5EF4-FFF2-40B4-BE49-F238E27FC236}">
                <a16:creationId xmlns:a16="http://schemas.microsoft.com/office/drawing/2014/main" id="{F7BC4294-D695-4EC9-A355-9F541F8AA74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56042F0-A274-44BC-9501-C24A787C4CFF}"/>
              </a:ext>
            </a:extLst>
          </p:cNvPr>
          <p:cNvSpPr>
            <a:spLocks noGrp="1"/>
          </p:cNvSpPr>
          <p:nvPr>
            <p:ph type="sldNum" sz="quarter" idx="12"/>
          </p:nvPr>
        </p:nvSpPr>
        <p:spPr/>
        <p:txBody>
          <a:bodyPr/>
          <a:lstStyle/>
          <a:p>
            <a:fld id="{1AA4A097-710D-4852-9493-8396603804A9}" type="slidenum">
              <a:rPr lang="en-GB" smtClean="0"/>
              <a:t>‹#›</a:t>
            </a:fld>
            <a:endParaRPr lang="en-GB" dirty="0"/>
          </a:p>
        </p:txBody>
      </p:sp>
    </p:spTree>
    <p:extLst>
      <p:ext uri="{BB962C8B-B14F-4D97-AF65-F5344CB8AC3E}">
        <p14:creationId xmlns:p14="http://schemas.microsoft.com/office/powerpoint/2010/main" val="79975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EE054-BA33-4246-9B44-B3D8F16FA5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EDB75E-85C0-4264-AE2E-475C1FC477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0BFD2F46-FDB0-4495-A89F-6F9FF9C3B1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16F03A-6681-486E-A2B2-6A00037AC947}"/>
              </a:ext>
            </a:extLst>
          </p:cNvPr>
          <p:cNvSpPr>
            <a:spLocks noGrp="1"/>
          </p:cNvSpPr>
          <p:nvPr>
            <p:ph type="dt" sz="half" idx="10"/>
          </p:nvPr>
        </p:nvSpPr>
        <p:spPr/>
        <p:txBody>
          <a:bodyPr/>
          <a:lstStyle/>
          <a:p>
            <a:fld id="{2DEA82D0-A718-42BB-BD0A-F4319420C834}" type="datetimeFigureOut">
              <a:rPr lang="en-GB" smtClean="0"/>
              <a:t>11/06/2020</a:t>
            </a:fld>
            <a:endParaRPr lang="en-GB" dirty="0"/>
          </a:p>
        </p:txBody>
      </p:sp>
      <p:sp>
        <p:nvSpPr>
          <p:cNvPr id="6" name="Footer Placeholder 5">
            <a:extLst>
              <a:ext uri="{FF2B5EF4-FFF2-40B4-BE49-F238E27FC236}">
                <a16:creationId xmlns:a16="http://schemas.microsoft.com/office/drawing/2014/main" id="{02F328C9-1A30-4ECF-9466-228A1A982AD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8BEDE89-031A-4894-9A14-AC31088E3DD4}"/>
              </a:ext>
            </a:extLst>
          </p:cNvPr>
          <p:cNvSpPr>
            <a:spLocks noGrp="1"/>
          </p:cNvSpPr>
          <p:nvPr>
            <p:ph type="sldNum" sz="quarter" idx="12"/>
          </p:nvPr>
        </p:nvSpPr>
        <p:spPr/>
        <p:txBody>
          <a:bodyPr/>
          <a:lstStyle/>
          <a:p>
            <a:fld id="{1AA4A097-710D-4852-9493-8396603804A9}" type="slidenum">
              <a:rPr lang="en-GB" smtClean="0"/>
              <a:t>‹#›</a:t>
            </a:fld>
            <a:endParaRPr lang="en-GB" dirty="0"/>
          </a:p>
        </p:txBody>
      </p:sp>
    </p:spTree>
    <p:extLst>
      <p:ext uri="{BB962C8B-B14F-4D97-AF65-F5344CB8AC3E}">
        <p14:creationId xmlns:p14="http://schemas.microsoft.com/office/powerpoint/2010/main" val="61098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254A33-1C40-4B73-9D04-055D34A8CD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2C2D1AFB-AFB2-4DC8-A4F8-A1C0FF7F7A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27B2BDF-4BD3-4874-9115-DDADD7A1CA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Avenir Book" panose="02000503020000020003" pitchFamily="2" charset="0"/>
              </a:defRPr>
            </a:lvl1pPr>
          </a:lstStyle>
          <a:p>
            <a:fld id="{2DEA82D0-A718-42BB-BD0A-F4319420C834}" type="datetimeFigureOut">
              <a:rPr lang="en-GB" smtClean="0"/>
              <a:pPr/>
              <a:t>11/06/2020</a:t>
            </a:fld>
            <a:endParaRPr lang="en-GB" dirty="0"/>
          </a:p>
        </p:txBody>
      </p:sp>
      <p:sp>
        <p:nvSpPr>
          <p:cNvPr id="5" name="Footer Placeholder 4">
            <a:extLst>
              <a:ext uri="{FF2B5EF4-FFF2-40B4-BE49-F238E27FC236}">
                <a16:creationId xmlns:a16="http://schemas.microsoft.com/office/drawing/2014/main" id="{EE3E6374-4E92-4439-BC50-C2F3342373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Avenir Book" panose="02000503020000020003" pitchFamily="2" charset="0"/>
              </a:defRPr>
            </a:lvl1pPr>
          </a:lstStyle>
          <a:p>
            <a:endParaRPr lang="en-GB" dirty="0"/>
          </a:p>
        </p:txBody>
      </p:sp>
      <p:sp>
        <p:nvSpPr>
          <p:cNvPr id="6" name="Slide Number Placeholder 5">
            <a:extLst>
              <a:ext uri="{FF2B5EF4-FFF2-40B4-BE49-F238E27FC236}">
                <a16:creationId xmlns:a16="http://schemas.microsoft.com/office/drawing/2014/main" id="{1238F886-3F4C-47AD-AAC4-4A252F9C79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Avenir Book" panose="02000503020000020003" pitchFamily="2" charset="0"/>
              </a:defRPr>
            </a:lvl1pPr>
          </a:lstStyle>
          <a:p>
            <a:fld id="{1AA4A097-710D-4852-9493-8396603804A9}" type="slidenum">
              <a:rPr lang="en-GB" smtClean="0"/>
              <a:pPr/>
              <a:t>‹#›</a:t>
            </a:fld>
            <a:endParaRPr lang="en-GB" dirty="0"/>
          </a:p>
        </p:txBody>
      </p:sp>
    </p:spTree>
    <p:extLst>
      <p:ext uri="{BB962C8B-B14F-4D97-AF65-F5344CB8AC3E}">
        <p14:creationId xmlns:p14="http://schemas.microsoft.com/office/powerpoint/2010/main" val="3690892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Avenir Black" panose="02000503020000020003"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698698" y="1738323"/>
            <a:ext cx="8794603" cy="2882445"/>
          </a:xfrm>
          <a:prstGeom prst="rect">
            <a:avLst/>
          </a:prstGeom>
          <a:noFill/>
          <a:ln>
            <a:noFill/>
          </a:ln>
        </p:spPr>
        <p:txBody>
          <a:bodyPr spcFirstLastPara="1" wrap="square" lIns="91425" tIns="45700" rIns="91425" bIns="45700" numCol="2" anchor="b" anchorCtr="0">
            <a:normAutofit/>
          </a:bodyPr>
          <a:lstStyle/>
          <a:p>
            <a:pPr lvl="0" algn="l"/>
            <a:r>
              <a:rPr lang="fr-FR" b="1" noProof="0" dirty="0">
                <a:latin typeface="Avenir Black" panose="02000503020000020003" pitchFamily="2" charset="0"/>
              </a:rPr>
              <a:t>COVID-19</a:t>
            </a:r>
            <a:br>
              <a:rPr lang="fr-FR" noProof="0" dirty="0"/>
            </a:br>
            <a:r>
              <a:rPr lang="fr-FR" b="0" noProof="0" dirty="0">
                <a:latin typeface="Avenir Book" panose="02000503020000020003" pitchFamily="2" charset="0"/>
              </a:rPr>
              <a:t>Mythes et idées reçues</a:t>
            </a:r>
            <a:endParaRPr lang="fr-FR" b="0" noProof="0" dirty="0">
              <a:solidFill>
                <a:schemeClr val="tx1"/>
              </a:solidFill>
              <a:latin typeface="Avenir Book" panose="02000503020000020003" pitchFamily="2" charset="0"/>
              <a:ea typeface="Roboto" panose="020B0604020202020204" charset="0"/>
            </a:endParaRPr>
          </a:p>
        </p:txBody>
      </p:sp>
      <p:sp>
        <p:nvSpPr>
          <p:cNvPr id="3" name="TextBox 2">
            <a:extLst>
              <a:ext uri="{FF2B5EF4-FFF2-40B4-BE49-F238E27FC236}">
                <a16:creationId xmlns:a16="http://schemas.microsoft.com/office/drawing/2014/main" id="{BCEA06E8-CBCA-0541-9287-FF5FBE89FA50}"/>
              </a:ext>
            </a:extLst>
          </p:cNvPr>
          <p:cNvSpPr txBox="1"/>
          <p:nvPr/>
        </p:nvSpPr>
        <p:spPr>
          <a:xfrm>
            <a:off x="5721096" y="3622322"/>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4" name="TextBox 3">
            <a:extLst>
              <a:ext uri="{FF2B5EF4-FFF2-40B4-BE49-F238E27FC236}">
                <a16:creationId xmlns:a16="http://schemas.microsoft.com/office/drawing/2014/main" id="{B71909C6-2DFD-5544-8447-E6FDD6511098}"/>
              </a:ext>
            </a:extLst>
          </p:cNvPr>
          <p:cNvSpPr txBox="1"/>
          <p:nvPr/>
        </p:nvSpPr>
        <p:spPr>
          <a:xfrm>
            <a:off x="503882" y="513779"/>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8375904" y="1657487"/>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67512" y="-318064"/>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639824" y="1008283"/>
            <a:ext cx="9537192" cy="1363790"/>
          </a:xfrm>
          <a:prstGeom prst="rect">
            <a:avLst/>
          </a:prstGeom>
        </p:spPr>
        <p:txBody>
          <a:bodyPr spcFirstLastPara="1" wrap="square" lIns="91425" tIns="45700" rIns="91425" bIns="45700" anchor="ctr" anchorCtr="0">
            <a:noAutofit/>
          </a:bodyPr>
          <a:lstStyle/>
          <a:p>
            <a:r>
              <a:rPr lang="fr-FR" sz="3400" noProof="0" dirty="0"/>
              <a:t>Arriver à retenir sa respiration pendant 10 secondes ou plus sans tousser ni se sentir gêné NE SIGNIFIE PAS que l’on est épargné par le COVID-19 ou toute autre maladie pulmonaire.</a:t>
            </a:r>
          </a:p>
        </p:txBody>
      </p:sp>
      <p:sp>
        <p:nvSpPr>
          <p:cNvPr id="252" name="Google Shape;252;g71b81f9390_4_58"/>
          <p:cNvSpPr txBox="1">
            <a:spLocks noGrp="1"/>
          </p:cNvSpPr>
          <p:nvPr>
            <p:ph type="body" idx="1"/>
          </p:nvPr>
        </p:nvSpPr>
        <p:spPr>
          <a:xfrm>
            <a:off x="838200" y="3208886"/>
            <a:ext cx="10515600" cy="3179669"/>
          </a:xfrm>
          <a:prstGeom prst="rect">
            <a:avLst/>
          </a:prstGeom>
        </p:spPr>
        <p:txBody>
          <a:bodyPr spcFirstLastPara="1" wrap="square" lIns="91425" tIns="45700" rIns="91425" bIns="45700" anchor="t" anchorCtr="0">
            <a:noAutofit/>
          </a:bodyPr>
          <a:lstStyle/>
          <a:p>
            <a:r>
              <a:rPr lang="fr-FR" noProof="0" dirty="0"/>
              <a:t>Les symptômes les plus fréquents du COVID-19 sont la toux sèche, la fatigue, et la fièvre. Certaines personnes peuvent développer des formes plus graves de la maladie, comme une pneumonie. Le meilleur moyen de savoir si vous avez attrapé le virus responsable du COVID-19 est d’en obtenir la confirmation par un test de laboratoire. Vous ne pouvez pas le confirmer vous-même avec cet exercice de respiration, qui peut même être dangereux.</a:t>
            </a:r>
          </a:p>
        </p:txBody>
      </p:sp>
    </p:spTree>
    <p:extLst>
      <p:ext uri="{BB962C8B-B14F-4D97-AF65-F5344CB8AC3E}">
        <p14:creationId xmlns:p14="http://schemas.microsoft.com/office/powerpoint/2010/main" val="712010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4133088" y="1446338"/>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708660" y="-318064"/>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639824" y="1008283"/>
            <a:ext cx="9537192" cy="1363790"/>
          </a:xfrm>
          <a:prstGeom prst="rect">
            <a:avLst/>
          </a:prstGeom>
        </p:spPr>
        <p:txBody>
          <a:bodyPr spcFirstLastPara="1" wrap="square" lIns="91425" tIns="45700" rIns="91425" bIns="45700" anchor="ctr" anchorCtr="0">
            <a:noAutofit/>
          </a:bodyPr>
          <a:lstStyle/>
          <a:p>
            <a:r>
              <a:rPr lang="fr-FR" noProof="0" dirty="0"/>
              <a:t>Boire de l’alcool ne protège pas contre le COVID-19 et peut être dangereux.</a:t>
            </a:r>
            <a:endParaRPr lang="fr-FR" sz="3400" noProof="0" dirty="0"/>
          </a:p>
        </p:txBody>
      </p:sp>
      <p:sp>
        <p:nvSpPr>
          <p:cNvPr id="252" name="Google Shape;252;g71b81f9390_4_58"/>
          <p:cNvSpPr txBox="1">
            <a:spLocks noGrp="1"/>
          </p:cNvSpPr>
          <p:nvPr>
            <p:ph type="body" idx="1"/>
          </p:nvPr>
        </p:nvSpPr>
        <p:spPr>
          <a:xfrm>
            <a:off x="838200" y="3429000"/>
            <a:ext cx="10515600" cy="3179669"/>
          </a:xfrm>
          <a:prstGeom prst="rect">
            <a:avLst/>
          </a:prstGeom>
        </p:spPr>
        <p:txBody>
          <a:bodyPr spcFirstLastPara="1" wrap="square" lIns="91425" tIns="45700" rIns="91425" bIns="45700" anchor="t" anchorCtr="0">
            <a:noAutofit/>
          </a:bodyPr>
          <a:lstStyle/>
          <a:p>
            <a:r>
              <a:rPr lang="fr-FR" sz="3600" noProof="0" dirty="0"/>
              <a:t>Une consommation fréquente ou excessive d’alcool peut augmenter les risques pour votre santé. </a:t>
            </a:r>
          </a:p>
        </p:txBody>
      </p:sp>
    </p:spTree>
    <p:extLst>
      <p:ext uri="{BB962C8B-B14F-4D97-AF65-F5344CB8AC3E}">
        <p14:creationId xmlns:p14="http://schemas.microsoft.com/office/powerpoint/2010/main" val="1823919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8885751" y="1461240"/>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67512" y="-281488"/>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639824" y="1008283"/>
            <a:ext cx="9537192" cy="1363790"/>
          </a:xfrm>
          <a:prstGeom prst="rect">
            <a:avLst/>
          </a:prstGeom>
        </p:spPr>
        <p:txBody>
          <a:bodyPr spcFirstLastPara="1" wrap="square" lIns="91425" tIns="45700" rIns="91425" bIns="45700" anchor="ctr" anchorCtr="0">
            <a:noAutofit/>
          </a:bodyPr>
          <a:lstStyle/>
          <a:p>
            <a:r>
              <a:rPr lang="fr-FR" noProof="0" dirty="0"/>
              <a:t>Le COVID-19 peut se transmettre sous les climats chauds et humides.</a:t>
            </a:r>
            <a:endParaRPr lang="fr-FR" sz="3400" noProof="0" dirty="0"/>
          </a:p>
        </p:txBody>
      </p:sp>
      <p:sp>
        <p:nvSpPr>
          <p:cNvPr id="252" name="Google Shape;252;g71b81f9390_4_58"/>
          <p:cNvSpPr txBox="1">
            <a:spLocks noGrp="1"/>
          </p:cNvSpPr>
          <p:nvPr>
            <p:ph type="body" idx="1"/>
          </p:nvPr>
        </p:nvSpPr>
        <p:spPr>
          <a:xfrm>
            <a:off x="838200" y="3337664"/>
            <a:ext cx="10515600" cy="3179669"/>
          </a:xfrm>
          <a:prstGeom prst="rect">
            <a:avLst/>
          </a:prstGeom>
        </p:spPr>
        <p:txBody>
          <a:bodyPr spcFirstLastPara="1" wrap="square" lIns="91425" tIns="45700" rIns="91425" bIns="45700" anchor="t" anchorCtr="0">
            <a:noAutofit/>
          </a:bodyPr>
          <a:lstStyle/>
          <a:p>
            <a:r>
              <a:rPr lang="fr-FR" sz="2400" noProof="0" dirty="0"/>
              <a:t>D’après les données dont on dispose jusqu’à présent, le virus du COVID-19 peut se transmettre dans TOUTES LES RÉGIONS, y compris les zones chaudes et humides. Indépendamment du climat, prenez des mesures de protection si vous vivez ou si vous vous rendez dans une zone où il y a des cas de COVID-19. Le meilleur moyen de se protéger contre l’infection est de se laver souvent les mains. Le lavage des mains élimine les virus qui pourraient s’y trouver et évite qu’on ne soit contaminé en se touchant les yeux, le nez ou la bouche.</a:t>
            </a:r>
            <a:br>
              <a:rPr lang="fr-FR" sz="3600" noProof="0" dirty="0"/>
            </a:br>
            <a:endParaRPr lang="fr-FR" sz="3600" noProof="0" dirty="0"/>
          </a:p>
        </p:txBody>
      </p:sp>
    </p:spTree>
    <p:extLst>
      <p:ext uri="{BB962C8B-B14F-4D97-AF65-F5344CB8AC3E}">
        <p14:creationId xmlns:p14="http://schemas.microsoft.com/office/powerpoint/2010/main" val="4018903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9371215" y="1138116"/>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716280" y="-244912"/>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639824" y="1008283"/>
            <a:ext cx="9537192" cy="1363790"/>
          </a:xfrm>
          <a:prstGeom prst="rect">
            <a:avLst/>
          </a:prstGeom>
        </p:spPr>
        <p:txBody>
          <a:bodyPr spcFirstLastPara="1" wrap="square" lIns="91425" tIns="45700" rIns="91425" bIns="45700" anchor="ctr" anchorCtr="0">
            <a:noAutofit/>
          </a:bodyPr>
          <a:lstStyle/>
          <a:p>
            <a:r>
              <a:rPr lang="fr-FR" noProof="0" dirty="0"/>
              <a:t>Le temps froid et la neige NE peuvent PAS tuer le COVID-19. </a:t>
            </a:r>
            <a:endParaRPr lang="fr-FR" sz="3400" noProof="0" dirty="0"/>
          </a:p>
        </p:txBody>
      </p:sp>
      <p:sp>
        <p:nvSpPr>
          <p:cNvPr id="252" name="Google Shape;252;g71b81f9390_4_58"/>
          <p:cNvSpPr txBox="1">
            <a:spLocks noGrp="1"/>
          </p:cNvSpPr>
          <p:nvPr>
            <p:ph type="body" idx="1"/>
          </p:nvPr>
        </p:nvSpPr>
        <p:spPr>
          <a:xfrm>
            <a:off x="838200" y="3123542"/>
            <a:ext cx="10515600" cy="3179669"/>
          </a:xfrm>
          <a:prstGeom prst="rect">
            <a:avLst/>
          </a:prstGeom>
        </p:spPr>
        <p:txBody>
          <a:bodyPr spcFirstLastPara="1" wrap="square" lIns="91425" tIns="45700" rIns="91425" bIns="45700" anchor="t" anchorCtr="0">
            <a:noAutofit/>
          </a:bodyPr>
          <a:lstStyle/>
          <a:p>
            <a:r>
              <a:rPr lang="fr-FR" noProof="0" dirty="0"/>
              <a:t>La température normale du corps humain reste aux alentours de 36,5 °C et 37 °C, quel que soit la température ou le temps extérieur. Par conséquent, il n’y a aucune raison de croire que le temps froid peut tuer le nouveau coronavirus ou d’autres agents pathogènes. Le moyen le plus efficace pour vous protéger contre le COVID-19 est de vous nettoyer fréquemment les mains avec une solution hydroalcoolique ou à l’eau et au savon.</a:t>
            </a:r>
            <a:endParaRPr lang="fr-FR" sz="3600" noProof="0" dirty="0"/>
          </a:p>
        </p:txBody>
      </p:sp>
    </p:spTree>
    <p:extLst>
      <p:ext uri="{BB962C8B-B14F-4D97-AF65-F5344CB8AC3E}">
        <p14:creationId xmlns:p14="http://schemas.microsoft.com/office/powerpoint/2010/main" val="710429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7482563" y="844125"/>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33984" y="-208336"/>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554480" y="752251"/>
            <a:ext cx="9537192" cy="1363790"/>
          </a:xfrm>
          <a:prstGeom prst="rect">
            <a:avLst/>
          </a:prstGeom>
        </p:spPr>
        <p:txBody>
          <a:bodyPr spcFirstLastPara="1" wrap="square" lIns="91425" tIns="45700" rIns="91425" bIns="45700" anchor="ctr" anchorCtr="0">
            <a:noAutofit/>
          </a:bodyPr>
          <a:lstStyle/>
          <a:p>
            <a:r>
              <a:rPr lang="fr-FR" noProof="0" dirty="0"/>
              <a:t>Prendre un bain chaud ne protège pas contre le COVID-19.</a:t>
            </a:r>
            <a:endParaRPr lang="fr-FR" sz="3400" noProof="0" dirty="0"/>
          </a:p>
        </p:txBody>
      </p:sp>
      <p:sp>
        <p:nvSpPr>
          <p:cNvPr id="252" name="Google Shape;252;g71b81f9390_4_58"/>
          <p:cNvSpPr txBox="1">
            <a:spLocks noGrp="1"/>
          </p:cNvSpPr>
          <p:nvPr>
            <p:ph type="body" idx="1"/>
          </p:nvPr>
        </p:nvSpPr>
        <p:spPr>
          <a:xfrm>
            <a:off x="838200" y="2680751"/>
            <a:ext cx="10515600" cy="3179669"/>
          </a:xfrm>
          <a:prstGeom prst="rect">
            <a:avLst/>
          </a:prstGeom>
        </p:spPr>
        <p:txBody>
          <a:bodyPr spcFirstLastPara="1" wrap="square" lIns="91425" tIns="45700" rIns="91425" bIns="45700" anchor="t" anchorCtr="0">
            <a:noAutofit/>
          </a:bodyPr>
          <a:lstStyle/>
          <a:p>
            <a:r>
              <a:rPr lang="fr-FR" noProof="0" dirty="0"/>
              <a:t>Prendre un bain chaud n’empêche pas de contracter le COVID-19. La température du corps reste normale, entre 36,5°C et 37°C, quelle que soit celle de votre bain ou de votre douche. Par ailleurs, il peut être dangereux de prendre un bain très chaud à cause du risque de brûlure. Le meilleur moyen de se protéger contre le COVID-19 est de se laver souvent les mains. Le lavage des mains élimine les virus qui pourraient s’y trouver et évite qu’on ne soit contaminé en se touchant les yeux, la bouche ou le nez.</a:t>
            </a:r>
            <a:endParaRPr lang="fr-FR" sz="3600" noProof="0" dirty="0"/>
          </a:p>
        </p:txBody>
      </p:sp>
    </p:spTree>
    <p:extLst>
      <p:ext uri="{BB962C8B-B14F-4D97-AF65-F5344CB8AC3E}">
        <p14:creationId xmlns:p14="http://schemas.microsoft.com/office/powerpoint/2010/main" val="1269408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4292693" y="1162042"/>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30936" y="-427792"/>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554480" y="752251"/>
            <a:ext cx="9537192" cy="1363790"/>
          </a:xfrm>
          <a:prstGeom prst="rect">
            <a:avLst/>
          </a:prstGeom>
        </p:spPr>
        <p:txBody>
          <a:bodyPr spcFirstLastPara="1" wrap="square" lIns="91425" tIns="45700" rIns="91425" bIns="45700" anchor="ctr" anchorCtr="0">
            <a:noAutofit/>
          </a:bodyPr>
          <a:lstStyle/>
          <a:p>
            <a:r>
              <a:rPr lang="fr-FR" noProof="0" dirty="0"/>
              <a:t>Le COVID-19 NE peut PAS être transmis par les piqûres de moustiques. </a:t>
            </a:r>
            <a:endParaRPr lang="fr-FR" sz="3400" noProof="0" dirty="0"/>
          </a:p>
        </p:txBody>
      </p:sp>
      <p:sp>
        <p:nvSpPr>
          <p:cNvPr id="252" name="Google Shape;252;g71b81f9390_4_58"/>
          <p:cNvSpPr txBox="1">
            <a:spLocks noGrp="1"/>
          </p:cNvSpPr>
          <p:nvPr>
            <p:ph type="body" idx="1"/>
          </p:nvPr>
        </p:nvSpPr>
        <p:spPr>
          <a:xfrm>
            <a:off x="838200" y="2680751"/>
            <a:ext cx="10515600" cy="3179669"/>
          </a:xfrm>
          <a:prstGeom prst="rect">
            <a:avLst/>
          </a:prstGeom>
        </p:spPr>
        <p:txBody>
          <a:bodyPr spcFirstLastPara="1" wrap="square" lIns="91425" tIns="45700" rIns="91425" bIns="45700" anchor="t" anchorCtr="0">
            <a:noAutofit/>
          </a:bodyPr>
          <a:lstStyle/>
          <a:p>
            <a:r>
              <a:rPr lang="fr-FR" sz="2600" noProof="0" dirty="0"/>
              <a:t>Le nouveau coronavirus est un virus respiratoire qui se propage essentiellement par contact avec une personne infectée, par l’intermédiaire des gouttelettes respiratoires émises lorsqu’une personne, par exemple, tousse ou éternue, ou par l’intermédiaire des gouttelettes de salive ou de sécrétions nasales. À ce jour, il n’existe aucune information ni aucun élément de preuve laissant penser que le COVID-19 pourrait être transmis par les moustiques. Pour vous protéger, évitez tout contact rapproché avec une personne qui a de la fièvre ou qui tousse, et pratiquez les bons gestes d’hygiène des mains et d’hygiène respiratoire.</a:t>
            </a:r>
          </a:p>
        </p:txBody>
      </p:sp>
    </p:spTree>
    <p:extLst>
      <p:ext uri="{BB962C8B-B14F-4D97-AF65-F5344CB8AC3E}">
        <p14:creationId xmlns:p14="http://schemas.microsoft.com/office/powerpoint/2010/main" val="925402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7402205" y="891505"/>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30936" y="-257104"/>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554480" y="752251"/>
            <a:ext cx="9537192" cy="1363790"/>
          </a:xfrm>
          <a:prstGeom prst="rect">
            <a:avLst/>
          </a:prstGeom>
        </p:spPr>
        <p:txBody>
          <a:bodyPr spcFirstLastPara="1" wrap="square" lIns="91425" tIns="45700" rIns="91425" bIns="45700" anchor="ctr" anchorCtr="0">
            <a:noAutofit/>
          </a:bodyPr>
          <a:lstStyle/>
          <a:p>
            <a:r>
              <a:rPr lang="fr-FR" noProof="0" dirty="0"/>
              <a:t>Les sèche-mains sont-ils efficaces pour tuer le COVID-19 ?</a:t>
            </a:r>
            <a:endParaRPr lang="fr-FR" sz="3400" noProof="0" dirty="0"/>
          </a:p>
        </p:txBody>
      </p:sp>
      <p:sp>
        <p:nvSpPr>
          <p:cNvPr id="252" name="Google Shape;252;g71b81f9390_4_58"/>
          <p:cNvSpPr txBox="1">
            <a:spLocks noGrp="1"/>
          </p:cNvSpPr>
          <p:nvPr>
            <p:ph type="body" idx="1"/>
          </p:nvPr>
        </p:nvSpPr>
        <p:spPr>
          <a:xfrm>
            <a:off x="838200" y="2680751"/>
            <a:ext cx="10515600" cy="3179669"/>
          </a:xfrm>
          <a:prstGeom prst="rect">
            <a:avLst/>
          </a:prstGeom>
        </p:spPr>
        <p:txBody>
          <a:bodyPr spcFirstLastPara="1" wrap="square" lIns="91425" tIns="45700" rIns="91425" bIns="45700" anchor="t" anchorCtr="0">
            <a:noAutofit/>
          </a:bodyPr>
          <a:lstStyle/>
          <a:p>
            <a:r>
              <a:rPr lang="fr-FR" sz="3200" noProof="0" dirty="0"/>
              <a:t>Non. Les sèche-mains ne sont pas efficaces pour tuer le COVID-19. Pour vous protéger contre le nouveau coronavirus, vous devez vous nettoyer fréquemment les mains avec une solution hydroalcoolique ou à l’eau et au savon. Une fois que vos mains sont propres, vous devez les sécher soigneusement à l’aide de serviettes en papier ou d’un séchoir à air chaud. </a:t>
            </a:r>
          </a:p>
        </p:txBody>
      </p:sp>
    </p:spTree>
    <p:extLst>
      <p:ext uri="{BB962C8B-B14F-4D97-AF65-F5344CB8AC3E}">
        <p14:creationId xmlns:p14="http://schemas.microsoft.com/office/powerpoint/2010/main" val="4137068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6096000" y="2090574"/>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30936" y="-180229"/>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542288" y="1374043"/>
            <a:ext cx="9537192" cy="1363790"/>
          </a:xfrm>
          <a:prstGeom prst="rect">
            <a:avLst/>
          </a:prstGeom>
        </p:spPr>
        <p:txBody>
          <a:bodyPr spcFirstLastPara="1" wrap="square" lIns="91425" tIns="45700" rIns="91425" bIns="45700" anchor="ctr" anchorCtr="0">
            <a:noAutofit/>
          </a:bodyPr>
          <a:lstStyle/>
          <a:p>
            <a:r>
              <a:rPr lang="fr-FR" noProof="0" dirty="0"/>
              <a:t>Les lampes à </a:t>
            </a:r>
            <a:r>
              <a:rPr lang="fr-FR" dirty="0"/>
              <a:t>rayons </a:t>
            </a:r>
            <a:r>
              <a:rPr lang="fr-FR" noProof="0" dirty="0"/>
              <a:t>ultraviolets (UV) ne doivent jamais servir à désinfecter les mains ou d’autres régions de la peau.</a:t>
            </a:r>
            <a:endParaRPr lang="fr-FR" sz="3400" noProof="0" dirty="0"/>
          </a:p>
        </p:txBody>
      </p:sp>
      <p:sp>
        <p:nvSpPr>
          <p:cNvPr id="252" name="Google Shape;252;g71b81f9390_4_58"/>
          <p:cNvSpPr txBox="1">
            <a:spLocks noGrp="1"/>
          </p:cNvSpPr>
          <p:nvPr>
            <p:ph type="body" idx="1"/>
          </p:nvPr>
        </p:nvSpPr>
        <p:spPr>
          <a:xfrm>
            <a:off x="838200" y="4067522"/>
            <a:ext cx="10515600" cy="3179669"/>
          </a:xfrm>
          <a:prstGeom prst="rect">
            <a:avLst/>
          </a:prstGeom>
        </p:spPr>
        <p:txBody>
          <a:bodyPr spcFirstLastPara="1" wrap="square" lIns="91425" tIns="45700" rIns="91425" bIns="45700" anchor="t" anchorCtr="0">
            <a:noAutofit/>
          </a:bodyPr>
          <a:lstStyle/>
          <a:p>
            <a:r>
              <a:rPr lang="fr-FR" sz="3200" noProof="0" dirty="0"/>
              <a:t>Les rayons UV peuvent irriter la peau et abimer les yeux. Se laver les mains avec une solution hydroalcoolique ou à l’eau et au savon est le moyen le plus efficace d’éliminer le virus.</a:t>
            </a:r>
          </a:p>
        </p:txBody>
      </p:sp>
    </p:spTree>
    <p:extLst>
      <p:ext uri="{BB962C8B-B14F-4D97-AF65-F5344CB8AC3E}">
        <p14:creationId xmlns:p14="http://schemas.microsoft.com/office/powerpoint/2010/main" val="1508172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3974592" y="1637157"/>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14172" y="-157966"/>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542288" y="1586787"/>
            <a:ext cx="9537192" cy="1363790"/>
          </a:xfrm>
          <a:prstGeom prst="rect">
            <a:avLst/>
          </a:prstGeom>
        </p:spPr>
        <p:txBody>
          <a:bodyPr spcFirstLastPara="1" wrap="square" lIns="91425" tIns="45700" rIns="91425" bIns="45700" anchor="ctr" anchorCtr="0">
            <a:noAutofit/>
          </a:bodyPr>
          <a:lstStyle/>
          <a:p>
            <a:r>
              <a:rPr lang="fr-FR" noProof="0" dirty="0"/>
              <a:t>Les scanners thermiques NE PERMETTENT PAS de détecter le COVID-19.</a:t>
            </a:r>
            <a:br>
              <a:rPr lang="fr-FR" noProof="0" dirty="0"/>
            </a:br>
            <a:br>
              <a:rPr lang="fr-FR" noProof="0" dirty="0"/>
            </a:br>
            <a:endParaRPr lang="fr-FR" sz="3400" noProof="0" dirty="0"/>
          </a:p>
        </p:txBody>
      </p:sp>
      <p:sp>
        <p:nvSpPr>
          <p:cNvPr id="252" name="Google Shape;252;g71b81f9390_4_58"/>
          <p:cNvSpPr txBox="1">
            <a:spLocks noGrp="1"/>
          </p:cNvSpPr>
          <p:nvPr>
            <p:ph type="body" idx="1"/>
          </p:nvPr>
        </p:nvSpPr>
        <p:spPr>
          <a:xfrm>
            <a:off x="838200" y="3000947"/>
            <a:ext cx="10515600" cy="3179669"/>
          </a:xfrm>
          <a:prstGeom prst="rect">
            <a:avLst/>
          </a:prstGeom>
        </p:spPr>
        <p:txBody>
          <a:bodyPr spcFirstLastPara="1" wrap="square" lIns="91425" tIns="45700" rIns="91425" bIns="45700" anchor="t" anchorCtr="0">
            <a:noAutofit/>
          </a:bodyPr>
          <a:lstStyle/>
          <a:p>
            <a:r>
              <a:rPr lang="fr-FR" noProof="0" dirty="0"/>
              <a:t>Les scanners thermiques permettent de détecter la fièvre (l’élévation de la température corporelle au-dessus de la normale). Ils ne permettent pas de détecter l’infection par le virus du COVID-19.</a:t>
            </a:r>
          </a:p>
          <a:p>
            <a:r>
              <a:rPr lang="fr-FR" noProof="0" dirty="0"/>
              <a:t>Il existe de nombreuses causes de fièvre. En cas de fièvre, appelez votre médecin, ou faites-vous soigner immédiatement si vous habitez dans une région où le paludisme ou la dengue sévit.</a:t>
            </a:r>
          </a:p>
        </p:txBody>
      </p:sp>
    </p:spTree>
    <p:extLst>
      <p:ext uri="{BB962C8B-B14F-4D97-AF65-F5344CB8AC3E}">
        <p14:creationId xmlns:p14="http://schemas.microsoft.com/office/powerpoint/2010/main" val="1754459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3901440" y="1291185"/>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38556" y="-245543"/>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554480" y="919752"/>
            <a:ext cx="9537192" cy="1363790"/>
          </a:xfrm>
          <a:prstGeom prst="rect">
            <a:avLst/>
          </a:prstGeom>
        </p:spPr>
        <p:txBody>
          <a:bodyPr spcFirstLastPara="1" wrap="square" lIns="91425" tIns="45700" rIns="91425" bIns="45700" anchor="ctr" anchorCtr="0">
            <a:noAutofit/>
          </a:bodyPr>
          <a:lstStyle/>
          <a:p>
            <a:r>
              <a:rPr lang="fr-FR" sz="3600" noProof="0" dirty="0"/>
              <a:t>Les vaccins contre la pneumonie protègent-ils contre le nouveau coronavirus ?</a:t>
            </a:r>
          </a:p>
        </p:txBody>
      </p:sp>
      <p:sp>
        <p:nvSpPr>
          <p:cNvPr id="252" name="Google Shape;252;g71b81f9390_4_58"/>
          <p:cNvSpPr txBox="1">
            <a:spLocks noGrp="1"/>
          </p:cNvSpPr>
          <p:nvPr>
            <p:ph type="body" idx="1"/>
          </p:nvPr>
        </p:nvSpPr>
        <p:spPr>
          <a:xfrm>
            <a:off x="838200" y="2811982"/>
            <a:ext cx="10515600" cy="3179669"/>
          </a:xfrm>
          <a:prstGeom prst="rect">
            <a:avLst/>
          </a:prstGeom>
        </p:spPr>
        <p:txBody>
          <a:bodyPr spcFirstLastPara="1" wrap="square" lIns="91425" tIns="45700" rIns="91425" bIns="45700" anchor="t" anchorCtr="0">
            <a:noAutofit/>
          </a:bodyPr>
          <a:lstStyle/>
          <a:p>
            <a:r>
              <a:rPr lang="fr-FR" sz="2600" noProof="0" dirty="0"/>
              <a:t>Non. Les vaccins contre la pneumonie tels que le vaccin antipneumococcique et le vaccin anti-Haemophilus influenza type B (Hib) ne confèrent pas de protection contre le nouveau coronavirus.</a:t>
            </a:r>
          </a:p>
          <a:p>
            <a:r>
              <a:rPr lang="fr-FR" sz="2600" noProof="0" dirty="0"/>
              <a:t>Le virus est si nouveau et différent qu’il nécessite un vaccin qui lui est propre. Les chercheurs travaillent à la mise au point d’un vaccin contre le COVID-19 et l’OMS soutient leurs travaux.</a:t>
            </a:r>
          </a:p>
          <a:p>
            <a:r>
              <a:rPr lang="fr-FR" sz="2600" noProof="0" dirty="0"/>
              <a:t>Bien que ces vaccins ne soient pas efficaces contre le COVID-19, la vaccination contre les maladies respiratoires est fortement recommandée pour protéger votre santé.</a:t>
            </a:r>
          </a:p>
        </p:txBody>
      </p:sp>
    </p:spTree>
    <p:extLst>
      <p:ext uri="{BB962C8B-B14F-4D97-AF65-F5344CB8AC3E}">
        <p14:creationId xmlns:p14="http://schemas.microsoft.com/office/powerpoint/2010/main" val="3432300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7184136" y="995286"/>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79704" y="-419558"/>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676400" y="708851"/>
            <a:ext cx="9537192" cy="1363790"/>
          </a:xfrm>
          <a:prstGeom prst="rect">
            <a:avLst/>
          </a:prstGeom>
        </p:spPr>
        <p:txBody>
          <a:bodyPr spcFirstLastPara="1" wrap="square" lIns="91425" tIns="45700" rIns="91425" bIns="45700" anchor="ctr" anchorCtr="0">
            <a:noAutofit/>
          </a:bodyPr>
          <a:lstStyle/>
          <a:p>
            <a:pPr lvl="0"/>
            <a:r>
              <a:rPr lang="fr-FR" sz="3600" noProof="0" dirty="0"/>
              <a:t>Il n’existe actuellement aucun médicament homologué pour le traitement ou la prévention du COVID-19.</a:t>
            </a:r>
          </a:p>
        </p:txBody>
      </p:sp>
      <p:sp>
        <p:nvSpPr>
          <p:cNvPr id="252" name="Google Shape;252;g71b81f9390_4_58"/>
          <p:cNvSpPr txBox="1">
            <a:spLocks noGrp="1"/>
          </p:cNvSpPr>
          <p:nvPr>
            <p:ph type="body" idx="1"/>
          </p:nvPr>
        </p:nvSpPr>
        <p:spPr>
          <a:xfrm>
            <a:off x="838200" y="2477419"/>
            <a:ext cx="10515600" cy="3179669"/>
          </a:xfrm>
          <a:prstGeom prst="rect">
            <a:avLst/>
          </a:prstGeom>
        </p:spPr>
        <p:txBody>
          <a:bodyPr spcFirstLastPara="1" wrap="square" lIns="91425" tIns="45700" rIns="91425" bIns="45700" anchor="t" anchorCtr="0">
            <a:noAutofit/>
          </a:bodyPr>
          <a:lstStyle/>
          <a:p>
            <a:r>
              <a:rPr lang="fr-FR" noProof="0" dirty="0"/>
              <a:t>Plusieurs essais sont en cours, mais rien ne prouve à ce stade que </a:t>
            </a:r>
            <a:r>
              <a:rPr lang="fr-FR" dirty="0"/>
              <a:t>l’hydroxychloroquine</a:t>
            </a:r>
            <a:r>
              <a:rPr lang="fr-FR" noProof="0" dirty="0"/>
              <a:t> ou un autre médicament permet de prévenir ou de guérir le COVID-19.</a:t>
            </a:r>
          </a:p>
          <a:p>
            <a:r>
              <a:rPr lang="fr-FR" noProof="0" dirty="0"/>
              <a:t>Le mauvais usage de l’hydroxychloroquine peut entraîner des effets indésirables graves et une maladie voire le décès. </a:t>
            </a:r>
          </a:p>
          <a:p>
            <a:r>
              <a:rPr lang="fr-FR" noProof="0" dirty="0"/>
              <a:t>L’OMS coordonne actuellement la mise au point et l’évaluation de médicaments pour traiter le COVID-19.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4230624" y="1961745"/>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06552" y="-178821"/>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554480" y="1236207"/>
            <a:ext cx="9537192" cy="1363790"/>
          </a:xfrm>
          <a:prstGeom prst="rect">
            <a:avLst/>
          </a:prstGeom>
        </p:spPr>
        <p:txBody>
          <a:bodyPr spcFirstLastPara="1" wrap="square" lIns="91425" tIns="45700" rIns="91425" bIns="45700" anchor="ctr" anchorCtr="0">
            <a:noAutofit/>
          </a:bodyPr>
          <a:lstStyle/>
          <a:p>
            <a:r>
              <a:rPr lang="fr-FR" sz="4000" noProof="0" dirty="0"/>
              <a:t>Se rincer régulièrement le nez avec une solution saline peut-il aider à prévenir l’infection par le nouveau coronavirus ?</a:t>
            </a:r>
          </a:p>
        </p:txBody>
      </p:sp>
      <p:sp>
        <p:nvSpPr>
          <p:cNvPr id="252" name="Google Shape;252;g71b81f9390_4_58"/>
          <p:cNvSpPr txBox="1">
            <a:spLocks noGrp="1"/>
          </p:cNvSpPr>
          <p:nvPr>
            <p:ph type="body" idx="1"/>
          </p:nvPr>
        </p:nvSpPr>
        <p:spPr>
          <a:xfrm>
            <a:off x="838200" y="3259448"/>
            <a:ext cx="10515600" cy="3179669"/>
          </a:xfrm>
          <a:prstGeom prst="rect">
            <a:avLst/>
          </a:prstGeom>
        </p:spPr>
        <p:txBody>
          <a:bodyPr spcFirstLastPara="1" wrap="square" lIns="91425" tIns="45700" rIns="91425" bIns="45700" anchor="t" anchorCtr="0">
            <a:noAutofit/>
          </a:bodyPr>
          <a:lstStyle/>
          <a:p>
            <a:r>
              <a:rPr lang="fr-FR" noProof="0" dirty="0"/>
              <a:t>Non. Rien ne prouve que le fait de se rincer régulièrement le nez avec une solution saline protège les gens contre l’infection par le nouveau coronavirus.  </a:t>
            </a:r>
          </a:p>
          <a:p>
            <a:r>
              <a:rPr lang="fr-FR" noProof="0" dirty="0"/>
              <a:t>Il existe quelques éléments probants indiquant que cette pratique peut aider les gens à se remettre plus rapidement d’un rhume ordinaire. Cependant, il n’a pas été démontré que le fait de se rincer régulièrement le nez permettait de prévenir les infections respiratoires.</a:t>
            </a:r>
          </a:p>
        </p:txBody>
      </p:sp>
    </p:spTree>
    <p:extLst>
      <p:ext uri="{BB962C8B-B14F-4D97-AF65-F5344CB8AC3E}">
        <p14:creationId xmlns:p14="http://schemas.microsoft.com/office/powerpoint/2010/main" val="1778155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4535424" y="1533475"/>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06552" y="-257104"/>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554480" y="1065519"/>
            <a:ext cx="9537192" cy="1363790"/>
          </a:xfrm>
          <a:prstGeom prst="rect">
            <a:avLst/>
          </a:prstGeom>
        </p:spPr>
        <p:txBody>
          <a:bodyPr spcFirstLastPara="1" wrap="square" lIns="91425" tIns="45700" rIns="91425" bIns="45700" anchor="ctr" anchorCtr="0">
            <a:noAutofit/>
          </a:bodyPr>
          <a:lstStyle/>
          <a:p>
            <a:r>
              <a:rPr lang="fr-FR" noProof="0" dirty="0"/>
              <a:t>Manger de l’ail peut-il aider à prévenir l’infection par le nouveau coronavirus ?</a:t>
            </a:r>
            <a:endParaRPr lang="fr-FR" sz="4000" noProof="0" dirty="0"/>
          </a:p>
        </p:txBody>
      </p:sp>
      <p:sp>
        <p:nvSpPr>
          <p:cNvPr id="252" name="Google Shape;252;g71b81f9390_4_58"/>
          <p:cNvSpPr txBox="1">
            <a:spLocks noGrp="1"/>
          </p:cNvSpPr>
          <p:nvPr>
            <p:ph type="body" idx="1"/>
          </p:nvPr>
        </p:nvSpPr>
        <p:spPr>
          <a:xfrm>
            <a:off x="838200" y="3514344"/>
            <a:ext cx="10515600" cy="3179669"/>
          </a:xfrm>
          <a:prstGeom prst="rect">
            <a:avLst/>
          </a:prstGeom>
        </p:spPr>
        <p:txBody>
          <a:bodyPr spcFirstLastPara="1" wrap="square" lIns="91425" tIns="45700" rIns="91425" bIns="45700" anchor="t" anchorCtr="0">
            <a:noAutofit/>
          </a:bodyPr>
          <a:lstStyle/>
          <a:p>
            <a:r>
              <a:rPr lang="fr-FR" sz="3200" noProof="0" dirty="0"/>
              <a:t>L’ail est un aliment sain qui peut avoir certaines propriétés antimicrobiennes. Cependant, rien ne prouve, dans le cadre de l’épidémie actuelle, que la consommation d’ail protège les gens contre le </a:t>
            </a:r>
            <a:br>
              <a:rPr lang="fr-FR" sz="3200" noProof="0" dirty="0"/>
            </a:br>
            <a:r>
              <a:rPr lang="fr-FR" sz="3200" noProof="0" dirty="0"/>
              <a:t>COVID-19.</a:t>
            </a:r>
          </a:p>
        </p:txBody>
      </p:sp>
    </p:spTree>
    <p:extLst>
      <p:ext uri="{BB962C8B-B14F-4D97-AF65-F5344CB8AC3E}">
        <p14:creationId xmlns:p14="http://schemas.microsoft.com/office/powerpoint/2010/main" val="1038368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9320784" y="1550134"/>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43128" y="-171760"/>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554480" y="1065519"/>
            <a:ext cx="9537192" cy="1363790"/>
          </a:xfrm>
          <a:prstGeom prst="rect">
            <a:avLst/>
          </a:prstGeom>
        </p:spPr>
        <p:txBody>
          <a:bodyPr spcFirstLastPara="1" wrap="square" lIns="91425" tIns="45700" rIns="91425" bIns="45700" anchor="ctr" anchorCtr="0">
            <a:noAutofit/>
          </a:bodyPr>
          <a:lstStyle/>
          <a:p>
            <a:r>
              <a:rPr lang="fr-FR" noProof="0" dirty="0"/>
              <a:t>Le nouveau coronavirus affecte-t-il les personnes âgées ou les jeunes y sont-ils également sensibles ?</a:t>
            </a:r>
            <a:endParaRPr lang="fr-FR" sz="4000" noProof="0" dirty="0"/>
          </a:p>
        </p:txBody>
      </p:sp>
      <p:sp>
        <p:nvSpPr>
          <p:cNvPr id="252" name="Google Shape;252;g71b81f9390_4_58"/>
          <p:cNvSpPr txBox="1">
            <a:spLocks noGrp="1"/>
          </p:cNvSpPr>
          <p:nvPr>
            <p:ph type="body" idx="1"/>
          </p:nvPr>
        </p:nvSpPr>
        <p:spPr>
          <a:xfrm>
            <a:off x="838200" y="2843820"/>
            <a:ext cx="10515600" cy="3179669"/>
          </a:xfrm>
          <a:prstGeom prst="rect">
            <a:avLst/>
          </a:prstGeom>
        </p:spPr>
        <p:txBody>
          <a:bodyPr spcFirstLastPara="1" wrap="square" lIns="91425" tIns="45700" rIns="91425" bIns="45700" anchor="t" anchorCtr="0">
            <a:noAutofit/>
          </a:bodyPr>
          <a:lstStyle/>
          <a:p>
            <a:r>
              <a:rPr lang="fr-FR" noProof="0" dirty="0"/>
              <a:t>Les personnes de tous âges peuvent être infectées par le COVID-19. Les personnes âgées et les personnes souffrant de maladies préexistantes (comme l’asthme, le diabète, les maladies cardiaques) semblent plus susceptibles de tomber gravement malades à cause de ce virus.  </a:t>
            </a:r>
          </a:p>
          <a:p>
            <a:r>
              <a:rPr lang="fr-FR" noProof="0" dirty="0"/>
              <a:t>L’OMS conseille aux personnes de tout âge de prendre des mesures pour se protéger du virus, par exemple en suivant une bonne hygiène des mains et une bonne hygiène respiratoire. </a:t>
            </a:r>
          </a:p>
        </p:txBody>
      </p:sp>
    </p:spTree>
    <p:extLst>
      <p:ext uri="{BB962C8B-B14F-4D97-AF65-F5344CB8AC3E}">
        <p14:creationId xmlns:p14="http://schemas.microsoft.com/office/powerpoint/2010/main" val="3492909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8625840" y="1538661"/>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06552" y="-196144"/>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554480" y="1065519"/>
            <a:ext cx="9537192" cy="1363790"/>
          </a:xfrm>
          <a:prstGeom prst="rect">
            <a:avLst/>
          </a:prstGeom>
        </p:spPr>
        <p:txBody>
          <a:bodyPr spcFirstLastPara="1" wrap="square" lIns="91425" tIns="45700" rIns="91425" bIns="45700" anchor="ctr" anchorCtr="0">
            <a:noAutofit/>
          </a:bodyPr>
          <a:lstStyle/>
          <a:p>
            <a:r>
              <a:rPr lang="fr-FR" noProof="0" dirty="0"/>
              <a:t>Les antibiotiques sont-ils efficaces pour prévenir et traiter l’infection par le nouveau coronavirus ?</a:t>
            </a:r>
            <a:endParaRPr lang="fr-FR" sz="4000" noProof="0" dirty="0"/>
          </a:p>
        </p:txBody>
      </p:sp>
      <p:sp>
        <p:nvSpPr>
          <p:cNvPr id="252" name="Google Shape;252;g71b81f9390_4_58"/>
          <p:cNvSpPr txBox="1">
            <a:spLocks noGrp="1"/>
          </p:cNvSpPr>
          <p:nvPr>
            <p:ph type="body" idx="1"/>
          </p:nvPr>
        </p:nvSpPr>
        <p:spPr>
          <a:xfrm>
            <a:off x="838200" y="3022882"/>
            <a:ext cx="10515600" cy="3179669"/>
          </a:xfrm>
          <a:prstGeom prst="rect">
            <a:avLst/>
          </a:prstGeom>
        </p:spPr>
        <p:txBody>
          <a:bodyPr spcFirstLastPara="1" wrap="square" lIns="91425" tIns="45700" rIns="91425" bIns="45700" anchor="t" anchorCtr="0">
            <a:noAutofit/>
          </a:bodyPr>
          <a:lstStyle/>
          <a:p>
            <a:r>
              <a:rPr lang="fr-FR" noProof="0" dirty="0"/>
              <a:t>Non, les antibiotiques n’agissent pas contre les virus, mais seulement contre les bactéries. </a:t>
            </a:r>
          </a:p>
          <a:p>
            <a:r>
              <a:rPr lang="fr-FR" noProof="0" dirty="0"/>
              <a:t>Le COVID-19 est un virus et, par conséquent, les antibiotiques ne doivent pas être utilisés comme moyen de prévention ou de traitement.</a:t>
            </a:r>
          </a:p>
          <a:p>
            <a:r>
              <a:rPr lang="fr-FR" noProof="0" dirty="0"/>
              <a:t>Cependant, si vous êtes hospitalisé pour une infection par le COVID-19, vous pouvez recevoir des antibiotiques car une co-infection bactérienne est possible.</a:t>
            </a:r>
          </a:p>
        </p:txBody>
      </p:sp>
    </p:spTree>
    <p:extLst>
      <p:ext uri="{BB962C8B-B14F-4D97-AF65-F5344CB8AC3E}">
        <p14:creationId xmlns:p14="http://schemas.microsoft.com/office/powerpoint/2010/main" val="3898268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6967728" y="1456386"/>
            <a:ext cx="1194816" cy="3419397"/>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43128" y="-135184"/>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554480" y="1065519"/>
            <a:ext cx="9662160" cy="1363790"/>
          </a:xfrm>
          <a:prstGeom prst="rect">
            <a:avLst/>
          </a:prstGeom>
        </p:spPr>
        <p:txBody>
          <a:bodyPr spcFirstLastPara="1" wrap="square" lIns="91425" tIns="45700" rIns="91425" bIns="45700" anchor="ctr" anchorCtr="0">
            <a:noAutofit/>
          </a:bodyPr>
          <a:lstStyle/>
          <a:p>
            <a:r>
              <a:rPr lang="fr-FR" sz="4000" noProof="0" dirty="0"/>
              <a:t>Existe-t-il des médicaments spécifiques pour prévenir ou traiter l’infection par le nouveau coronavirus ?</a:t>
            </a:r>
          </a:p>
        </p:txBody>
      </p:sp>
      <p:sp>
        <p:nvSpPr>
          <p:cNvPr id="252" name="Google Shape;252;g71b81f9390_4_58"/>
          <p:cNvSpPr txBox="1">
            <a:spLocks noGrp="1"/>
          </p:cNvSpPr>
          <p:nvPr>
            <p:ph type="body" idx="1"/>
          </p:nvPr>
        </p:nvSpPr>
        <p:spPr>
          <a:xfrm>
            <a:off x="838200" y="2973359"/>
            <a:ext cx="10515600" cy="3179669"/>
          </a:xfrm>
          <a:prstGeom prst="rect">
            <a:avLst/>
          </a:prstGeom>
        </p:spPr>
        <p:txBody>
          <a:bodyPr spcFirstLastPara="1" wrap="square" lIns="91425" tIns="45700" rIns="91425" bIns="45700" anchor="t" anchorCtr="0">
            <a:noAutofit/>
          </a:bodyPr>
          <a:lstStyle/>
          <a:p>
            <a:r>
              <a:rPr lang="fr-FR" sz="2600" noProof="0" dirty="0"/>
              <a:t>À ce jour, aucun médicament spécifique n’est recommandé pour prévenir ou traiter l’infection par le COVID-19.</a:t>
            </a:r>
          </a:p>
          <a:p>
            <a:r>
              <a:rPr lang="fr-FR" sz="2600" noProof="0" dirty="0"/>
              <a:t>Toutefois, les personnes infectées par le virus doivent recevoir des soins appropriés pour soulager et traiter les symptômes, et celles qui sont gravement malades doivent recevoir des soins de soutien optimisés. Certains traitements spécifiques sont à l’étude et seront testés dans le cadre d’essais cliniques. L’OMS contribue à accélérer les efforts de recherche et de développement avec toute une série de partenaires.</a:t>
            </a:r>
          </a:p>
        </p:txBody>
      </p:sp>
    </p:spTree>
    <p:extLst>
      <p:ext uri="{BB962C8B-B14F-4D97-AF65-F5344CB8AC3E}">
        <p14:creationId xmlns:p14="http://schemas.microsoft.com/office/powerpoint/2010/main" val="125419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8750808" y="941930"/>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838200" y="-370790"/>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816608" y="660083"/>
            <a:ext cx="9537192" cy="1363790"/>
          </a:xfrm>
          <a:prstGeom prst="rect">
            <a:avLst/>
          </a:prstGeom>
        </p:spPr>
        <p:txBody>
          <a:bodyPr spcFirstLastPara="1" wrap="square" lIns="91425" tIns="45700" rIns="91425" bIns="45700" anchor="ctr" anchorCtr="0">
            <a:noAutofit/>
          </a:bodyPr>
          <a:lstStyle/>
          <a:p>
            <a:r>
              <a:rPr lang="fr-FR" sz="3600" noProof="0" dirty="0"/>
              <a:t>Ajouter du piment dans votre soupe ou dans un autre plat ne permet PAS de prévenir ni de guérir le COVID-19.</a:t>
            </a:r>
          </a:p>
        </p:txBody>
      </p:sp>
      <p:sp>
        <p:nvSpPr>
          <p:cNvPr id="252" name="Google Shape;252;g71b81f9390_4_58"/>
          <p:cNvSpPr txBox="1">
            <a:spLocks noGrp="1"/>
          </p:cNvSpPr>
          <p:nvPr>
            <p:ph type="body" idx="1"/>
          </p:nvPr>
        </p:nvSpPr>
        <p:spPr>
          <a:xfrm>
            <a:off x="838200" y="2477419"/>
            <a:ext cx="10515600" cy="3179669"/>
          </a:xfrm>
          <a:prstGeom prst="rect">
            <a:avLst/>
          </a:prstGeom>
        </p:spPr>
        <p:txBody>
          <a:bodyPr spcFirstLastPara="1" wrap="square" lIns="91425" tIns="45700" rIns="91425" bIns="45700" anchor="t" anchorCtr="0">
            <a:noAutofit/>
          </a:bodyPr>
          <a:lstStyle/>
          <a:p>
            <a:r>
              <a:rPr lang="fr-FR" noProof="0" dirty="0"/>
              <a:t>Les piments relèvent très bien les plats, mais ne permettent pas de prévenir ni de guérir le COVID-19. Le meilleur moyen de se protéger contre le nouveau coronavirus est de se tenir à au moins 1 mètre de distance des autres et de se laver les mains soigneusement et régulièrement. Une alimentation équilibrée, une bonne hydratation, une activité physique régulière et un sommeil de qualité contribuent également à un bon état de santé général.</a:t>
            </a:r>
          </a:p>
        </p:txBody>
      </p:sp>
    </p:spTree>
    <p:extLst>
      <p:ext uri="{BB962C8B-B14F-4D97-AF65-F5344CB8AC3E}">
        <p14:creationId xmlns:p14="http://schemas.microsoft.com/office/powerpoint/2010/main" val="4207789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9451848" y="539878"/>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716280" y="-248870"/>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676400" y="623507"/>
            <a:ext cx="9537192" cy="1363790"/>
          </a:xfrm>
          <a:prstGeom prst="rect">
            <a:avLst/>
          </a:prstGeom>
        </p:spPr>
        <p:txBody>
          <a:bodyPr spcFirstLastPara="1" wrap="square" lIns="91425" tIns="45700" rIns="91425" bIns="45700" anchor="ctr" anchorCtr="0">
            <a:noAutofit/>
          </a:bodyPr>
          <a:lstStyle/>
          <a:p>
            <a:r>
              <a:rPr lang="fr-FR" noProof="0" dirty="0"/>
              <a:t>Les mouches domestiques NE transmettent PAS le COVID-19.</a:t>
            </a:r>
            <a:endParaRPr lang="fr-FR" sz="3600" noProof="0" dirty="0"/>
          </a:p>
        </p:txBody>
      </p:sp>
      <p:sp>
        <p:nvSpPr>
          <p:cNvPr id="252" name="Google Shape;252;g71b81f9390_4_58"/>
          <p:cNvSpPr txBox="1">
            <a:spLocks noGrp="1"/>
          </p:cNvSpPr>
          <p:nvPr>
            <p:ph type="body" idx="1"/>
          </p:nvPr>
        </p:nvSpPr>
        <p:spPr>
          <a:xfrm>
            <a:off x="838200" y="2142215"/>
            <a:ext cx="10515600" cy="3179669"/>
          </a:xfrm>
          <a:prstGeom prst="rect">
            <a:avLst/>
          </a:prstGeom>
        </p:spPr>
        <p:txBody>
          <a:bodyPr spcFirstLastPara="1" wrap="square" lIns="91425" tIns="45700" rIns="91425" bIns="45700" anchor="t" anchorCtr="0">
            <a:noAutofit/>
          </a:bodyPr>
          <a:lstStyle/>
          <a:p>
            <a:r>
              <a:rPr lang="fr-FR" sz="2600" noProof="0" dirty="0"/>
              <a:t>Il n’y a, à ce jour, aucune donnée ou information tendant à montrer que les mouches domestiques transmettent le COVID-19. Le virus à l’origine du COVID-19 se transmet principalement par les gouttelettes qu’une personne infectée expulse quand elle tousse, éternue ou parle. On peut aussi être infecté en touchant une surface contaminée puis en se touchant les yeux, le nez ou la bouche sans s’être lavé les mains entretemps. Pour se protéger, il faut garder une distance d’au moins un mètre avec les autres personnes et désinfecter les surfaces qui sont fréquemment touchées. Il faut se laver les mains souvent et soigneusement et éviter de se toucher les yeux, la bouche et le nez. </a:t>
            </a:r>
          </a:p>
        </p:txBody>
      </p:sp>
    </p:spTree>
    <p:extLst>
      <p:ext uri="{BB962C8B-B14F-4D97-AF65-F5344CB8AC3E}">
        <p14:creationId xmlns:p14="http://schemas.microsoft.com/office/powerpoint/2010/main" val="3812015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4887329" y="1951856"/>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43128" y="-261062"/>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676400" y="1184339"/>
            <a:ext cx="9537192" cy="1363790"/>
          </a:xfrm>
          <a:prstGeom prst="rect">
            <a:avLst/>
          </a:prstGeom>
        </p:spPr>
        <p:txBody>
          <a:bodyPr spcFirstLastPara="1" wrap="square" lIns="91425" tIns="45700" rIns="91425" bIns="45700" anchor="ctr" anchorCtr="0">
            <a:noAutofit/>
          </a:bodyPr>
          <a:lstStyle/>
          <a:p>
            <a:r>
              <a:rPr lang="fr-FR" sz="3600" noProof="0" dirty="0"/>
              <a:t>La pulvérisation d’eau de javel ou d’autres désinfectants sur le corps ou leur introduction dans l’organisme ne protègent pas contre le COVID-19 et peut être dangereuse.</a:t>
            </a:r>
          </a:p>
        </p:txBody>
      </p:sp>
      <p:sp>
        <p:nvSpPr>
          <p:cNvPr id="252" name="Google Shape;252;g71b81f9390_4_58"/>
          <p:cNvSpPr txBox="1">
            <a:spLocks noGrp="1"/>
          </p:cNvSpPr>
          <p:nvPr>
            <p:ph type="body" idx="1"/>
          </p:nvPr>
        </p:nvSpPr>
        <p:spPr>
          <a:xfrm>
            <a:off x="838200" y="3429000"/>
            <a:ext cx="10515600" cy="3179669"/>
          </a:xfrm>
          <a:prstGeom prst="rect">
            <a:avLst/>
          </a:prstGeom>
        </p:spPr>
        <p:txBody>
          <a:bodyPr spcFirstLastPara="1" wrap="square" lIns="91425" tIns="45700" rIns="91425" bIns="45700" anchor="t" anchorCtr="0">
            <a:noAutofit/>
          </a:bodyPr>
          <a:lstStyle/>
          <a:p>
            <a:r>
              <a:rPr lang="fr-FR" noProof="0" dirty="0"/>
              <a:t>Il ne faut en aucun cas pulvériser de l’eau de Javel ou un autre désinfectant sur votre corps, ni l’introduire dans votre organisme. Ces substances peuvent être toxiques si elles sont ingérées et elles peuvent irriter et abimer la peau et les yeux. L’eau de Javel et les désinfectants doivent être utilisés en faisant très attention, exclusivement pour désinfecter des surfaces.  Rappelez-vous de tenir le chlore (eau de Javel) et les autres désinfectants hors de la portée des enfants.</a:t>
            </a:r>
            <a:endParaRPr lang="fr-FR" sz="2600" noProof="0" dirty="0"/>
          </a:p>
        </p:txBody>
      </p:sp>
    </p:spTree>
    <p:extLst>
      <p:ext uri="{BB962C8B-B14F-4D97-AF65-F5344CB8AC3E}">
        <p14:creationId xmlns:p14="http://schemas.microsoft.com/office/powerpoint/2010/main" val="2397910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6659880" y="1483937"/>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716280" y="-296536"/>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652016" y="952691"/>
            <a:ext cx="9537192" cy="1363790"/>
          </a:xfrm>
          <a:prstGeom prst="rect">
            <a:avLst/>
          </a:prstGeom>
        </p:spPr>
        <p:txBody>
          <a:bodyPr spcFirstLastPara="1" wrap="square" lIns="91425" tIns="45700" rIns="91425" bIns="45700" anchor="ctr" anchorCtr="0">
            <a:noAutofit/>
          </a:bodyPr>
          <a:lstStyle/>
          <a:p>
            <a:r>
              <a:rPr lang="fr-FR" sz="3600" noProof="0" dirty="0"/>
              <a:t>Boire du méthanol, de l’éthanol ou de l’eau de Javel NE PERMET PAS de prévenir ou de guérir le COVID-19 et peut être extrêmement dangereux.</a:t>
            </a:r>
          </a:p>
        </p:txBody>
      </p:sp>
      <p:sp>
        <p:nvSpPr>
          <p:cNvPr id="252" name="Google Shape;252;g71b81f9390_4_58"/>
          <p:cNvSpPr txBox="1">
            <a:spLocks noGrp="1"/>
          </p:cNvSpPr>
          <p:nvPr>
            <p:ph type="body" idx="1"/>
          </p:nvPr>
        </p:nvSpPr>
        <p:spPr>
          <a:xfrm>
            <a:off x="838200" y="2812007"/>
            <a:ext cx="10515600" cy="3179669"/>
          </a:xfrm>
          <a:prstGeom prst="rect">
            <a:avLst/>
          </a:prstGeom>
        </p:spPr>
        <p:txBody>
          <a:bodyPr spcFirstLastPara="1" wrap="square" lIns="91425" tIns="45700" rIns="91425" bIns="45700" anchor="t" anchorCtr="0">
            <a:noAutofit/>
          </a:bodyPr>
          <a:lstStyle/>
          <a:p>
            <a:r>
              <a:rPr lang="fr-FR" sz="2400" noProof="0" dirty="0"/>
              <a:t>Le méthanol, l’éthanol et l’eau de Javel sont des poisons. Leur ingestion peut entraîner des lésions voire la mort. Le méthanol, l’éthanol et l’eau de Javel sont parfois utilisés dans des produits d’entretien qui servent à détruire le virus sur les surfaces, mais il ne faut jamais en boire. Ils ne détruisent pas le virus dans l’organisme et entraînent des lésions des organes internes.</a:t>
            </a:r>
          </a:p>
          <a:p>
            <a:r>
              <a:rPr lang="fr-FR" sz="2400" noProof="0" dirty="0"/>
              <a:t>Pour se protéger du COVID-19, il faut désinfecter les objets et les surfaces, en particulier ceux que vous touchez régulièrement. Lavez-vous les mains souvent et soigneusement et évitez de vous toucher les yeux, la bouche et le nez.</a:t>
            </a:r>
          </a:p>
        </p:txBody>
      </p:sp>
    </p:spTree>
    <p:extLst>
      <p:ext uri="{BB962C8B-B14F-4D97-AF65-F5344CB8AC3E}">
        <p14:creationId xmlns:p14="http://schemas.microsoft.com/office/powerpoint/2010/main" val="2683747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8732520" y="823377"/>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91896" y="-192421"/>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639824" y="679956"/>
            <a:ext cx="9537192" cy="1363790"/>
          </a:xfrm>
          <a:prstGeom prst="rect">
            <a:avLst/>
          </a:prstGeom>
        </p:spPr>
        <p:txBody>
          <a:bodyPr spcFirstLastPara="1" wrap="square" lIns="91425" tIns="45700" rIns="91425" bIns="45700" anchor="ctr" anchorCtr="0">
            <a:noAutofit/>
          </a:bodyPr>
          <a:lstStyle/>
          <a:p>
            <a:r>
              <a:rPr lang="fr-FR" noProof="0" dirty="0"/>
              <a:t>Les réseaux de téléphonie 5G NE propagent PAS le COVID-19.</a:t>
            </a:r>
            <a:endParaRPr lang="fr-FR" sz="3600" noProof="0" dirty="0"/>
          </a:p>
        </p:txBody>
      </p:sp>
      <p:sp>
        <p:nvSpPr>
          <p:cNvPr id="252" name="Google Shape;252;g71b81f9390_4_58"/>
          <p:cNvSpPr txBox="1">
            <a:spLocks noGrp="1"/>
          </p:cNvSpPr>
          <p:nvPr>
            <p:ph type="body" idx="1"/>
          </p:nvPr>
        </p:nvSpPr>
        <p:spPr>
          <a:xfrm>
            <a:off x="838200" y="2812007"/>
            <a:ext cx="10515600" cy="3179669"/>
          </a:xfrm>
          <a:prstGeom prst="rect">
            <a:avLst/>
          </a:prstGeom>
        </p:spPr>
        <p:txBody>
          <a:bodyPr spcFirstLastPara="1" wrap="square" lIns="91425" tIns="45700" rIns="91425" bIns="45700" anchor="t" anchorCtr="0">
            <a:noAutofit/>
          </a:bodyPr>
          <a:lstStyle/>
          <a:p>
            <a:r>
              <a:rPr lang="fr-FR" noProof="0" dirty="0"/>
              <a:t>Les virus ne circulent pas sur les ondes radio ou par les réseaux mobiles. </a:t>
            </a:r>
            <a:r>
              <a:rPr lang="fr-FR" dirty="0"/>
              <a:t>L</a:t>
            </a:r>
            <a:r>
              <a:rPr lang="fr-FR" noProof="0" dirty="0"/>
              <a:t>e COVID-19 se propage dans de nombreux pays qui n’ont pas de réseau mobile 5G.</a:t>
            </a:r>
          </a:p>
          <a:p>
            <a:r>
              <a:rPr lang="fr-FR" dirty="0"/>
              <a:t>L</a:t>
            </a:r>
            <a:r>
              <a:rPr lang="fr-FR" noProof="0" dirty="0"/>
              <a:t>e COVID-19 se propage par les gouttelettes respiratoires projetées lorsqu’une personne infectée tousse, éternue ou parle. On peut aussi être infecté en touchant une surface contaminée, puis ses yeux, sa bouche ou son nez.</a:t>
            </a:r>
          </a:p>
        </p:txBody>
      </p:sp>
    </p:spTree>
    <p:extLst>
      <p:ext uri="{BB962C8B-B14F-4D97-AF65-F5344CB8AC3E}">
        <p14:creationId xmlns:p14="http://schemas.microsoft.com/office/powerpoint/2010/main" val="2916706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6350648" y="1304700"/>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91896" y="-297638"/>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639824" y="1008283"/>
            <a:ext cx="9537192" cy="1363790"/>
          </a:xfrm>
          <a:prstGeom prst="rect">
            <a:avLst/>
          </a:prstGeom>
        </p:spPr>
        <p:txBody>
          <a:bodyPr spcFirstLastPara="1" wrap="square" lIns="91425" tIns="45700" rIns="91425" bIns="45700" anchor="ctr" anchorCtr="0">
            <a:noAutofit/>
          </a:bodyPr>
          <a:lstStyle/>
          <a:p>
            <a:r>
              <a:rPr lang="fr-FR" sz="3600" noProof="0" dirty="0"/>
              <a:t>S’exposer au soleil ou à des températures supérieures à 25°C N’EMPÊCHE PAS de contracter le COVID-19.</a:t>
            </a:r>
          </a:p>
        </p:txBody>
      </p:sp>
      <p:sp>
        <p:nvSpPr>
          <p:cNvPr id="252" name="Google Shape;252;g71b81f9390_4_58"/>
          <p:cNvSpPr txBox="1">
            <a:spLocks noGrp="1"/>
          </p:cNvSpPr>
          <p:nvPr>
            <p:ph type="body" idx="1"/>
          </p:nvPr>
        </p:nvSpPr>
        <p:spPr>
          <a:xfrm>
            <a:off x="838200" y="3429000"/>
            <a:ext cx="10515600" cy="3179669"/>
          </a:xfrm>
          <a:prstGeom prst="rect">
            <a:avLst/>
          </a:prstGeom>
        </p:spPr>
        <p:txBody>
          <a:bodyPr spcFirstLastPara="1" wrap="square" lIns="91425" tIns="45700" rIns="91425" bIns="45700" anchor="t" anchorCtr="0">
            <a:noAutofit/>
          </a:bodyPr>
          <a:lstStyle/>
          <a:p>
            <a:r>
              <a:rPr lang="fr-FR" noProof="0" dirty="0"/>
              <a:t>Vous pouvez contracter le COVID-19 sous n’importe quel climat, même par temps chaud ou ensoleillé. Les pays où le climat est chaud ont rapporté des cas de COVID-19. Pour vous protéger, veillez à vous laver les mains fréquemment et soigneusement et évitez de vous toucher les yeux, la bouche et le nez. </a:t>
            </a:r>
          </a:p>
        </p:txBody>
      </p:sp>
    </p:spTree>
    <p:extLst>
      <p:ext uri="{BB962C8B-B14F-4D97-AF65-F5344CB8AC3E}">
        <p14:creationId xmlns:p14="http://schemas.microsoft.com/office/powerpoint/2010/main" val="82849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5" name="TextBox 4">
            <a:extLst>
              <a:ext uri="{FF2B5EF4-FFF2-40B4-BE49-F238E27FC236}">
                <a16:creationId xmlns:a16="http://schemas.microsoft.com/office/drawing/2014/main" id="{07CB503A-A734-F841-9CEF-608B0D1F2469}"/>
              </a:ext>
            </a:extLst>
          </p:cNvPr>
          <p:cNvSpPr txBox="1"/>
          <p:nvPr/>
        </p:nvSpPr>
        <p:spPr>
          <a:xfrm>
            <a:off x="6848857" y="1654614"/>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 </a:t>
            </a:r>
          </a:p>
        </p:txBody>
      </p:sp>
      <p:sp>
        <p:nvSpPr>
          <p:cNvPr id="2" name="TextBox 1">
            <a:extLst>
              <a:ext uri="{FF2B5EF4-FFF2-40B4-BE49-F238E27FC236}">
                <a16:creationId xmlns:a16="http://schemas.microsoft.com/office/drawing/2014/main" id="{9B199C90-3C60-A349-A315-73A7C82E528C}"/>
              </a:ext>
            </a:extLst>
          </p:cNvPr>
          <p:cNvSpPr txBox="1"/>
          <p:nvPr/>
        </p:nvSpPr>
        <p:spPr>
          <a:xfrm>
            <a:off x="661416" y="-318064"/>
            <a:ext cx="1194816" cy="3108543"/>
          </a:xfrm>
          <a:prstGeom prst="rect">
            <a:avLst/>
          </a:prstGeom>
          <a:noFill/>
        </p:spPr>
        <p:txBody>
          <a:bodyPr wrap="square" rtlCol="0">
            <a:spAutoFit/>
          </a:bodyPr>
          <a:lstStyle/>
          <a:p>
            <a:r>
              <a:rPr lang="en-GB" sz="19600" b="1" dirty="0">
                <a:solidFill>
                  <a:srgbClr val="FFC000"/>
                </a:solidFill>
                <a:latin typeface="Rockwell" panose="02060603020205020403" pitchFamily="18" charset="77"/>
              </a:rPr>
              <a:t>“</a:t>
            </a:r>
            <a:r>
              <a:rPr lang="en-GB" sz="19600" b="1" dirty="0">
                <a:solidFill>
                  <a:srgbClr val="FF0000"/>
                </a:solidFill>
                <a:latin typeface="Rockwell" panose="02060603020205020403" pitchFamily="18" charset="77"/>
              </a:rPr>
              <a:t> </a:t>
            </a:r>
          </a:p>
        </p:txBody>
      </p:sp>
      <p:sp>
        <p:nvSpPr>
          <p:cNvPr id="251" name="Google Shape;251;g71b81f9390_4_58"/>
          <p:cNvSpPr txBox="1">
            <a:spLocks noGrp="1"/>
          </p:cNvSpPr>
          <p:nvPr>
            <p:ph type="title"/>
          </p:nvPr>
        </p:nvSpPr>
        <p:spPr>
          <a:xfrm>
            <a:off x="1639824" y="1008283"/>
            <a:ext cx="9537192" cy="1363790"/>
          </a:xfrm>
          <a:prstGeom prst="rect">
            <a:avLst/>
          </a:prstGeom>
        </p:spPr>
        <p:txBody>
          <a:bodyPr spcFirstLastPara="1" wrap="square" lIns="91425" tIns="45700" rIns="91425" bIns="45700" anchor="ctr" anchorCtr="0">
            <a:noAutofit/>
          </a:bodyPr>
          <a:lstStyle/>
          <a:p>
            <a:r>
              <a:rPr lang="fr-FR" sz="3600" noProof="0" dirty="0"/>
              <a:t>On peut guérir du COVID-19. Attraper ce nouveau coronavirus NE SIGNIFIE PAS qu’on va le garder toute la vie.</a:t>
            </a:r>
          </a:p>
        </p:txBody>
      </p:sp>
      <p:sp>
        <p:nvSpPr>
          <p:cNvPr id="252" name="Google Shape;252;g71b81f9390_4_58"/>
          <p:cNvSpPr txBox="1">
            <a:spLocks noGrp="1"/>
          </p:cNvSpPr>
          <p:nvPr>
            <p:ph type="body" idx="1"/>
          </p:nvPr>
        </p:nvSpPr>
        <p:spPr>
          <a:xfrm>
            <a:off x="838200" y="3208886"/>
            <a:ext cx="10515600" cy="3179669"/>
          </a:xfrm>
          <a:prstGeom prst="rect">
            <a:avLst/>
          </a:prstGeom>
        </p:spPr>
        <p:txBody>
          <a:bodyPr spcFirstLastPara="1" wrap="square" lIns="91425" tIns="45700" rIns="91425" bIns="45700" anchor="t" anchorCtr="0">
            <a:noAutofit/>
          </a:bodyPr>
          <a:lstStyle/>
          <a:p>
            <a:r>
              <a:rPr lang="fr-FR" noProof="0" dirty="0"/>
              <a:t>La majorité des personnes qui contractent le COVID-19 peuvent guérir et éliminer le virus de leur organisme. Si vous contractez la maladie, assurez-vous de traiter vos symptômes. Si vous avez de la toux, de la fièvre et des difficultés respiratoires, consultez rapidement un médecin – mais contactez d’abord votre centre médical par téléphone. La majorité des patients guérissent grâce à un traitement de soutien.</a:t>
            </a:r>
          </a:p>
        </p:txBody>
      </p:sp>
    </p:spTree>
    <p:extLst>
      <p:ext uri="{BB962C8B-B14F-4D97-AF65-F5344CB8AC3E}">
        <p14:creationId xmlns:p14="http://schemas.microsoft.com/office/powerpoint/2010/main" val="2873983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636</TotalTime>
  <Words>2184</Words>
  <Application>Microsoft Macintosh PowerPoint</Application>
  <PresentationFormat>Widescreen</PresentationFormat>
  <Paragraphs>107</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Avenir Black</vt:lpstr>
      <vt:lpstr>Rockwell</vt:lpstr>
      <vt:lpstr>Arial</vt:lpstr>
      <vt:lpstr>Avenir Book</vt:lpstr>
      <vt:lpstr>Office Theme</vt:lpstr>
      <vt:lpstr>COVID-19 Mythes et idées reçues</vt:lpstr>
      <vt:lpstr>Il n’existe actuellement aucun médicament homologué pour le traitement ou la prévention du COVID-19.</vt:lpstr>
      <vt:lpstr>Ajouter du piment dans votre soupe ou dans un autre plat ne permet PAS de prévenir ni de guérir le COVID-19.</vt:lpstr>
      <vt:lpstr>Les mouches domestiques NE transmettent PAS le COVID-19.</vt:lpstr>
      <vt:lpstr>La pulvérisation d’eau de javel ou d’autres désinfectants sur le corps ou leur introduction dans l’organisme ne protègent pas contre le COVID-19 et peut être dangereuse.</vt:lpstr>
      <vt:lpstr>Boire du méthanol, de l’éthanol ou de l’eau de Javel NE PERMET PAS de prévenir ou de guérir le COVID-19 et peut être extrêmement dangereux.</vt:lpstr>
      <vt:lpstr>Les réseaux de téléphonie 5G NE propagent PAS le COVID-19.</vt:lpstr>
      <vt:lpstr>S’exposer au soleil ou à des températures supérieures à 25°C N’EMPÊCHE PAS de contracter le COVID-19.</vt:lpstr>
      <vt:lpstr>On peut guérir du COVID-19. Attraper ce nouveau coronavirus NE SIGNIFIE PAS qu’on va le garder toute la vie.</vt:lpstr>
      <vt:lpstr>Arriver à retenir sa respiration pendant 10 secondes ou plus sans tousser ni se sentir gêné NE SIGNIFIE PAS que l’on est épargné par le COVID-19 ou toute autre maladie pulmonaire.</vt:lpstr>
      <vt:lpstr>Boire de l’alcool ne protège pas contre le COVID-19 et peut être dangereux.</vt:lpstr>
      <vt:lpstr>Le COVID-19 peut se transmettre sous les climats chauds et humides.</vt:lpstr>
      <vt:lpstr>Le temps froid et la neige NE peuvent PAS tuer le COVID-19. </vt:lpstr>
      <vt:lpstr>Prendre un bain chaud ne protège pas contre le COVID-19.</vt:lpstr>
      <vt:lpstr>Le COVID-19 NE peut PAS être transmis par les piqûres de moustiques. </vt:lpstr>
      <vt:lpstr>Les sèche-mains sont-ils efficaces pour tuer le COVID-19 ?</vt:lpstr>
      <vt:lpstr>Les lampes à rayons ultraviolets (UV) ne doivent jamais servir à désinfecter les mains ou d’autres régions de la peau.</vt:lpstr>
      <vt:lpstr>Les scanners thermiques NE PERMETTENT PAS de détecter le COVID-19.  </vt:lpstr>
      <vt:lpstr>Les vaccins contre la pneumonie protègent-ils contre le nouveau coronavirus ?</vt:lpstr>
      <vt:lpstr>Se rincer régulièrement le nez avec une solution saline peut-il aider à prévenir l’infection par le nouveau coronavirus ?</vt:lpstr>
      <vt:lpstr>Manger de l’ail peut-il aider à prévenir l’infection par le nouveau coronavirus ?</vt:lpstr>
      <vt:lpstr>Le nouveau coronavirus affecte-t-il les personnes âgées ou les jeunes y sont-ils également sensibles ?</vt:lpstr>
      <vt:lpstr>Les antibiotiques sont-ils efficaces pour prévenir et traiter l’infection par le nouveau coronavirus ?</vt:lpstr>
      <vt:lpstr>Existe-t-il des médicaments spécifiques pour prévenir ou traiter l’infection par le nouveau coronavirus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Triage and Severity Scoring  </dc:title>
  <dc:creator>Sow, Samba</dc:creator>
  <cp:lastModifiedBy>Owen Martell</cp:lastModifiedBy>
  <cp:revision>76</cp:revision>
  <dcterms:created xsi:type="dcterms:W3CDTF">2020-05-12T12:13:47Z</dcterms:created>
  <dcterms:modified xsi:type="dcterms:W3CDTF">2020-06-11T11:06:10Z</dcterms:modified>
</cp:coreProperties>
</file>