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5" r:id="rId13"/>
    <p:sldId id="363" r:id="rId14"/>
    <p:sldId id="364" r:id="rId15"/>
    <p:sldId id="366" r:id="rId16"/>
    <p:sldId id="367" r:id="rId17"/>
    <p:sldId id="368" r:id="rId18"/>
    <p:sldId id="369" r:id="rId19"/>
    <p:sldId id="370" r:id="rId20"/>
    <p:sldId id="371" r:id="rId21"/>
    <p:sldId id="372" r:id="rId22"/>
  </p:sldIdLst>
  <p:sldSz cx="12192000" cy="6858000"/>
  <p:notesSz cx="6858000" cy="9144000"/>
  <p:embeddedFontLst>
    <p:embeddedFont>
      <p:font typeface="Avenir Black" panose="02000503020000020003" pitchFamily="2" charset="0"/>
      <p:bold r:id="rId24"/>
      <p:italic r:id="rId25"/>
      <p:boldItalic r:id="rId26"/>
    </p:embeddedFont>
    <p:embeddedFont>
      <p:font typeface="Avenir Book" panose="02000503020000020003" pitchFamily="2" charset="0"/>
      <p:regular r:id="rId27"/>
      <p:italic r:id="rId28"/>
    </p:embeddedFont>
    <p:embeddedFont>
      <p:font typeface="Avenir Medium" panose="02000503020000020003" pitchFamily="2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376"/>
  </p:normalViewPr>
  <p:slideViewPr>
    <p:cSldViewPr snapToGrid="0" snapToObjects="1">
      <p:cViewPr varScale="1">
        <p:scale>
          <a:sx n="93" d="100"/>
          <a:sy n="93" d="100"/>
        </p:scale>
        <p:origin x="232" y="480"/>
      </p:cViewPr>
      <p:guideLst/>
    </p:cSldViewPr>
  </p:slideViewPr>
  <p:outlineViewPr>
    <p:cViewPr>
      <p:scale>
        <a:sx n="33" d="100"/>
        <a:sy n="33" d="100"/>
      </p:scale>
      <p:origin x="0" y="-9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3AEBFB8F-0CA8-4D4B-92DE-109D3E4109E5}" type="datetimeFigureOut">
              <a:rPr lang="fr-FR" smtClean="0"/>
              <a:pPr/>
              <a:t>10/06/2020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F5A52A13-FD32-454A-9CA7-F215459CBC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9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56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74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53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7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25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12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52A13-FD32-454A-9CA7-F215459CBC3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7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D2A4-8C78-FC47-989F-3B778A94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88222-1294-5F49-AAA4-C8F192E65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8FBDE-25AB-8E41-9508-B3539039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4A4B6-64C0-A24C-9DCE-974C4F0C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A7369-D128-DF40-91DE-632E5A24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F8FA-73F3-BF4A-860A-D544F4D5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DC9BE-8820-2247-88E9-B4CA0A0BC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D3D7-6ABE-9B4D-9C8C-C84DEA62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175A0-8758-DE42-956E-589BC034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F9BAA-871D-C042-B304-3E2CD15B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0348F-186B-944A-8403-FA788EAE8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C29CF-A1CF-1C4B-B09C-1D8878B1E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9A45-493B-874E-9DC6-C6DD1670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15A9-4B6B-E74B-A33C-BFEFD10F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BAB3-1F46-C04C-92DE-2A850DAE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8623-A51A-7242-8D31-E7E80DF3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90375-4B96-104D-9262-20A51EAA1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83328-A670-C14E-961B-582F870D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33EB5-81A5-B54C-9D14-BF1DE170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FEB3F-6B5A-E04B-9C5C-E6C0DBCE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4B9D-D065-2A43-9320-56626F03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F1D23-47B8-3F48-9355-E8E3CF49F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8C64-D213-6D46-88C8-D5FF468F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16C0-F335-6445-8EA2-F1CCECB4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5851-45B8-6E4B-807E-69D467EC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6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70E4-7ADE-CC41-9671-3D8739DA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6B45-01BA-0349-B1A6-F8F83C974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83531-B6EF-4249-9AC3-14B20CE81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90ABF-C43A-D145-AFCB-41CF5102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C7D74-7F05-1D47-9BF3-DA2BBACE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7837D-0F9C-E64A-BBA5-603DA7D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9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B75D-C095-3641-9CCD-FBE887CD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DDC7-3284-BD44-9748-9FBEA9A0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6855C-C356-9545-BF75-3CFFD7688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4BEBA-2639-2246-B590-7CB7E08FA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10F77-C458-8245-9798-3E6BBFE10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6B964-3896-5B46-B37B-B3DB445C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00901-2176-AD45-95BA-DCB265F4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9FD1C-B1DD-BD47-8700-DB48270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7247-0C04-1447-9CF8-E1797258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10270-2BB4-264F-B556-1E04761A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294A2-3E52-3345-81E6-CE506AF5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44AE-C5F7-C948-9BAE-90A8FA3C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048FF-EA76-F040-B433-487383AB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2ED4B-0769-EA46-9149-C19E2700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05848-F988-954B-BD7B-41350D2B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F989-61BD-1B43-93FA-BDC70177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E8E86-5A5D-394C-AF12-4900D54F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DAEE-455E-9845-998D-07408B94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BD71-3733-F348-A3A3-C5176DF3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3321F-341B-8C48-B841-B823F7AE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C5B9E-5594-2E48-BC4F-F4B34B94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22AF-BF96-F54A-82C5-C7C09EFF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D82F5-5228-A349-A6F4-62BC06801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E3CD7-1207-3C44-ABF0-BA241762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DB549-C8DD-DE44-84FA-9CDD9F41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DDF6-39CE-F940-B7EB-B3223A0EDA56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59582-C9D0-DE46-A540-8EC641CF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5FACE-55FF-F348-971C-E82548E4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1C90-BF6A-3A41-B384-79CD15BA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6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E36D6-2115-484D-8B1C-6C234783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4D612-DCB4-FF43-8E4B-223C95AF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4ADB0-2B56-E44D-8BAD-79B192F9B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6F05DDF6-39CE-F940-B7EB-B3223A0EDA56}" type="datetimeFigureOut">
              <a:rPr lang="en-US" smtClean="0"/>
              <a:pPr/>
              <a:t>6/10/20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9A436-10F7-2349-8558-6C1B52C0F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4A8A2-6A9E-6F4F-B780-E7833D346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053B1C90-BF6A-3A41-B384-79CD15BA9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02DC-DBE0-D042-B777-2F06CDF87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304" y="1539906"/>
            <a:ext cx="10375392" cy="3778187"/>
          </a:xfrm>
        </p:spPr>
        <p:txBody>
          <a:bodyPr numCol="2">
            <a:normAutofit fontScale="90000"/>
          </a:bodyPr>
          <a:lstStyle/>
          <a:p>
            <a:pPr algn="l"/>
            <a:r>
              <a:rPr lang="fr-FR" noProof="0" dirty="0"/>
              <a:t>COVID-19</a:t>
            </a:r>
            <a:br>
              <a:rPr lang="fr-FR" noProof="0" dirty="0"/>
            </a:br>
            <a:r>
              <a:rPr lang="fr-FR" b="0" noProof="0" dirty="0">
                <a:latin typeface="Avenir Medium" panose="02000503020000020003" pitchFamily="2" charset="0"/>
              </a:rPr>
              <a:t>Module 3 : </a:t>
            </a:r>
            <a:br>
              <a:rPr lang="fr-FR" b="0" noProof="0" dirty="0">
                <a:latin typeface="Avenir Medium" panose="02000503020000020003" pitchFamily="2" charset="0"/>
              </a:rPr>
            </a:br>
            <a:br>
              <a:rPr lang="fr-FR" b="0" noProof="0" dirty="0">
                <a:latin typeface="Avenir Medium" panose="02000503020000020003" pitchFamily="2" charset="0"/>
              </a:rPr>
            </a:br>
            <a:br>
              <a:rPr lang="fr-FR" b="0" noProof="0" dirty="0">
                <a:latin typeface="Avenir Medium" panose="02000503020000020003" pitchFamily="2" charset="0"/>
              </a:rPr>
            </a:br>
            <a:br>
              <a:rPr lang="fr-FR" b="0" noProof="0" dirty="0">
                <a:latin typeface="Avenir Medium" panose="02000503020000020003" pitchFamily="2" charset="0"/>
              </a:rPr>
            </a:br>
            <a:br>
              <a:rPr lang="fr-FR" b="0" noProof="0" dirty="0">
                <a:latin typeface="Avenir Medium" panose="02000503020000020003" pitchFamily="2" charset="0"/>
              </a:rPr>
            </a:br>
            <a:r>
              <a:rPr lang="fr-FR" b="0" noProof="0" dirty="0">
                <a:latin typeface="Avenir Medium" panose="02000503020000020003" pitchFamily="2" charset="0"/>
              </a:rPr>
              <a:t>Contrôle et prévention de la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35240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D054-D9C1-7947-B05E-DE08931D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noProof="0" dirty="0"/>
              <a:t>Collecte et manipulation des échantillons d'un patient suspecté ou confirmé de COVID-19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0C24-65FA-C046-B250-AB947D1F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121"/>
            <a:ext cx="10515600" cy="466725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fr-FR" noProof="0" dirty="0"/>
              <a:t>Les professionnels de santé qui prélèvent des échantillons doivent porter un masque médical, une visière intégrale, une blouse à manches longues</a:t>
            </a:r>
            <a:r>
              <a:rPr lang="fr-FR" noProof="0" dirty="0">
                <a:effectLst/>
              </a:rPr>
              <a:t> </a:t>
            </a:r>
            <a:r>
              <a:rPr lang="fr-FR" noProof="0" dirty="0"/>
              <a:t>et des gants.</a:t>
            </a:r>
          </a:p>
          <a:p>
            <a:pPr lvl="0" algn="just"/>
            <a:r>
              <a:rPr lang="fr-FR" noProof="0" dirty="0"/>
              <a:t>Une formation au prélèvement d’échantillons d'écouvillons </a:t>
            </a:r>
            <a:r>
              <a:rPr lang="fr-FR" noProof="0" dirty="0" err="1"/>
              <a:t>naso</a:t>
            </a:r>
            <a:r>
              <a:rPr lang="fr-FR" noProof="0" dirty="0"/>
              <a:t>-pharyngés et buccaux-pharyngés est nécessaire.</a:t>
            </a:r>
          </a:p>
          <a:p>
            <a:pPr lvl="1" algn="just"/>
            <a:r>
              <a:rPr lang="fr-FR" noProof="0" dirty="0"/>
              <a:t> La procédure doit être effectuée dans une pièce séparée et les patients doivent être invités à se couvrir la bouche avec un masque ou un tissu médical.</a:t>
            </a:r>
          </a:p>
          <a:p>
            <a:pPr lvl="0" algn="just"/>
            <a:r>
              <a:rPr lang="fr-FR" noProof="0" dirty="0"/>
              <a:t>Tout le personnel transportant des échantillons doit être formé aux pratiques de manipulation sécuritaires et aux procédures de décontamination des fuites.</a:t>
            </a:r>
          </a:p>
          <a:p>
            <a:pPr lvl="0" algn="just"/>
            <a:r>
              <a:rPr lang="fr-FR" noProof="0" dirty="0"/>
              <a:t>Les échantillons doivent être placés pour le transport dans des sacs d'échantillons étanches avec une indication claire que le COVID-19 est suspecté</a:t>
            </a:r>
          </a:p>
          <a:p>
            <a:pPr lvl="0" algn="just"/>
            <a:r>
              <a:rPr lang="fr-FR" noProof="0" dirty="0"/>
              <a:t>Informez le laboratoire dès que possible que l'échantillon est transporté.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7679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02DA-0063-5048-8926-485661C2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110757"/>
            <a:ext cx="10744200" cy="1325563"/>
          </a:xfrm>
        </p:spPr>
        <p:txBody>
          <a:bodyPr>
            <a:normAutofit/>
          </a:bodyPr>
          <a:lstStyle/>
          <a:p>
            <a:r>
              <a:rPr lang="fr-FR" sz="4000" noProof="0" dirty="0"/>
              <a:t>Équipement de protection individuelle (EPI)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4B297-9D8F-344E-AFB6-E9AE8C19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424763"/>
            <a:ext cx="11398101" cy="5068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noProof="0" dirty="0"/>
              <a:t>Équipement de protection respiratoire :</a:t>
            </a:r>
          </a:p>
          <a:p>
            <a:r>
              <a:rPr lang="fr-FR" b="1" noProof="0" dirty="0"/>
              <a:t>Masques en tissu</a:t>
            </a:r>
          </a:p>
          <a:p>
            <a:pPr lvl="1"/>
            <a:r>
              <a:rPr lang="fr-FR" noProof="0" dirty="0"/>
              <a:t>Ne protègent pas le porteur contre les virus.</a:t>
            </a:r>
          </a:p>
          <a:p>
            <a:pPr lvl="1"/>
            <a:r>
              <a:rPr lang="fr-FR" noProof="0" dirty="0"/>
              <a:t>Réduisent la capacité de contamination d'une personne infectée portant le masque.</a:t>
            </a:r>
          </a:p>
          <a:p>
            <a:pPr lvl="1"/>
            <a:r>
              <a:rPr lang="fr-FR" noProof="0" dirty="0"/>
              <a:t>Peuvent être utilisés conjointement avec des écrans faciaux si des masques médicaux ne sont pas disponibles.</a:t>
            </a:r>
          </a:p>
          <a:p>
            <a:r>
              <a:rPr lang="fr-FR" b="1" noProof="0" dirty="0"/>
              <a:t>Masques médicaux</a:t>
            </a:r>
          </a:p>
          <a:p>
            <a:pPr lvl="1"/>
            <a:r>
              <a:rPr lang="fr-FR" noProof="0" dirty="0"/>
              <a:t>Protègent contre les éclaboussures de sang et d'autres fluides corporels.</a:t>
            </a:r>
          </a:p>
          <a:p>
            <a:pPr lvl="1"/>
            <a:r>
              <a:rPr lang="fr-FR" noProof="0" dirty="0"/>
              <a:t>Ne fournissent pas une protection adéquate contre les gouttelettes d’aérosol. Il faut donc les utiliser avec des écrans faciaux si on traite des patients positifs au COVID-19.</a:t>
            </a:r>
          </a:p>
          <a:p>
            <a:pPr lvl="1"/>
            <a:r>
              <a:rPr lang="fr-FR" noProof="0" dirty="0"/>
              <a:t>Doivent être jetés après 4 heures ou lorsqu’ils sont humides ou sales.</a:t>
            </a:r>
          </a:p>
          <a:p>
            <a:pPr lvl="1"/>
            <a:r>
              <a:rPr lang="fr-FR" noProof="0" dirty="0"/>
              <a:t>A usage unique.</a:t>
            </a:r>
          </a:p>
          <a:p>
            <a:pPr lvl="1"/>
            <a:r>
              <a:rPr lang="fr-FR" noProof="0" dirty="0"/>
              <a:t>Doivent être jetés dans les poubelles pour déchets infectieux.</a:t>
            </a:r>
          </a:p>
          <a:p>
            <a:r>
              <a:rPr lang="fr-FR" b="1" noProof="0" dirty="0"/>
              <a:t>Masques respiratoires pour particules</a:t>
            </a:r>
          </a:p>
          <a:p>
            <a:pPr lvl="1"/>
            <a:r>
              <a:rPr lang="fr-FR" noProof="0" dirty="0"/>
              <a:t>Le visage est entièrement isolé et protégé.</a:t>
            </a:r>
          </a:p>
          <a:p>
            <a:pPr lvl="1"/>
            <a:r>
              <a:rPr lang="fr-FR" noProof="0" dirty="0"/>
              <a:t>À utiliser lors de la réalisation de procédures générant des aérosols telles que l'intubation ou la trachéotomie.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8844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02D3-46DA-AF48-8719-32F72D12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365125"/>
            <a:ext cx="10780776" cy="1325563"/>
          </a:xfrm>
        </p:spPr>
        <p:txBody>
          <a:bodyPr>
            <a:normAutofit/>
          </a:bodyPr>
          <a:lstStyle/>
          <a:p>
            <a:r>
              <a:rPr lang="fr-FR" sz="4000" noProof="0" dirty="0"/>
              <a:t>Équipement de protection individuelle (EPI)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D8D1-427A-6E4D-8C85-3B53BE6F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12" y="1711072"/>
            <a:ext cx="10515600" cy="4802187"/>
          </a:xfrm>
        </p:spPr>
        <p:txBody>
          <a:bodyPr>
            <a:normAutofit fontScale="85000" lnSpcReduction="20000"/>
          </a:bodyPr>
          <a:lstStyle/>
          <a:p>
            <a:r>
              <a:rPr lang="fr-FR" noProof="0" dirty="0"/>
              <a:t>Protection des yeux</a:t>
            </a:r>
          </a:p>
          <a:p>
            <a:pPr lvl="1"/>
            <a:r>
              <a:rPr lang="fr-FR" noProof="0" dirty="0"/>
              <a:t>Masque ou lunettes en plastique avec protections latérales.</a:t>
            </a:r>
          </a:p>
          <a:p>
            <a:pPr lvl="1"/>
            <a:r>
              <a:rPr lang="fr-FR" noProof="0" dirty="0"/>
              <a:t>Écrans faciaux couvrant les yeux, le nez et la bouche.</a:t>
            </a:r>
          </a:p>
          <a:p>
            <a:r>
              <a:rPr lang="fr-FR" noProof="0" dirty="0"/>
              <a:t>Gants</a:t>
            </a:r>
          </a:p>
          <a:p>
            <a:pPr lvl="1"/>
            <a:r>
              <a:rPr lang="fr-FR" noProof="0" dirty="0"/>
              <a:t>Gants non stériles pour les soins aux patients et procédures ne nécessitant pas de technique aseptique. Jetez-les après chaque utilisation.</a:t>
            </a:r>
          </a:p>
          <a:p>
            <a:pPr lvl="1"/>
            <a:r>
              <a:rPr lang="fr-FR" noProof="0" dirty="0"/>
              <a:t>Les gants utilitaires (non jetables) utilisés pour le nettoyage de l'environnement doivent être lavés avec de l'eau savonneuse et décontaminés avec 0,5 % d'hypochlorite de sodium après chaque utilisation.</a:t>
            </a:r>
          </a:p>
          <a:p>
            <a:r>
              <a:rPr lang="fr-FR" noProof="0" dirty="0"/>
              <a:t>Blouses</a:t>
            </a:r>
          </a:p>
          <a:p>
            <a:pPr lvl="1"/>
            <a:r>
              <a:rPr lang="fr-FR" noProof="0" dirty="0"/>
              <a:t>Fabriquées à partir d'un matériau lavable.</a:t>
            </a:r>
          </a:p>
          <a:p>
            <a:pPr lvl="1"/>
            <a:r>
              <a:rPr lang="fr-FR" noProof="0" dirty="0"/>
              <a:t>Doivent avoir des manches longues.</a:t>
            </a:r>
          </a:p>
          <a:p>
            <a:pPr lvl="1"/>
            <a:r>
              <a:rPr lang="fr-FR" noProof="0" dirty="0"/>
              <a:t>Doivent être de pleine longueur.</a:t>
            </a:r>
          </a:p>
          <a:p>
            <a:pPr lvl="1"/>
            <a:r>
              <a:rPr lang="fr-FR" noProof="0" dirty="0"/>
              <a:t>Utilisées pour un seul patient </a:t>
            </a:r>
            <a:r>
              <a:rPr lang="fr-FR" dirty="0"/>
              <a:t>à</a:t>
            </a:r>
            <a:r>
              <a:rPr lang="fr-FR" noProof="0" dirty="0"/>
              <a:t> la fois (avant lavage).</a:t>
            </a:r>
          </a:p>
          <a:p>
            <a:pPr lvl="1"/>
            <a:r>
              <a:rPr lang="fr-FR" noProof="0" dirty="0"/>
              <a:t>Si la blouse est perméable, portez également un tablier lors de l’administration du traitement.</a:t>
            </a:r>
          </a:p>
        </p:txBody>
      </p:sp>
    </p:spTree>
    <p:extLst>
      <p:ext uri="{BB962C8B-B14F-4D97-AF65-F5344CB8AC3E}">
        <p14:creationId xmlns:p14="http://schemas.microsoft.com/office/powerpoint/2010/main" val="274802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1B41-53E3-D34A-BEE8-F7BE5B47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noProof="0" dirty="0"/>
              <a:t>Mettre des EPI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FD033B-9131-6D4E-9BD2-A92CC65AB14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77874"/>
            <a:ext cx="4318000" cy="3193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449DD-E301-B84E-83B9-3BF8E97075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87706" y="4471630"/>
            <a:ext cx="4318000" cy="1616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83B85-87C3-2142-AC08-AF8B3E0E169E}"/>
              </a:ext>
            </a:extLst>
          </p:cNvPr>
          <p:cNvSpPr txBox="1"/>
          <p:nvPr/>
        </p:nvSpPr>
        <p:spPr>
          <a:xfrm>
            <a:off x="801576" y="1520568"/>
            <a:ext cx="405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venir Book" panose="02000503020000020003" pitchFamily="2" charset="0"/>
              </a:rPr>
              <a:t>Les EPI doivent être mis dans l'ordre suivant :</a:t>
            </a:r>
          </a:p>
          <a:p>
            <a:endParaRPr lang="fr-FR" sz="2800" dirty="0">
              <a:latin typeface="Avenir Book" panose="0200050302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Avenir Book" panose="02000503020000020003" pitchFamily="2" charset="0"/>
              </a:rPr>
              <a:t>Hygiène des mains</a:t>
            </a:r>
            <a:br>
              <a:rPr lang="fr-FR" sz="2800" dirty="0">
                <a:latin typeface="Avenir Book" panose="02000503020000020003" pitchFamily="2" charset="0"/>
              </a:rPr>
            </a:br>
            <a:r>
              <a:rPr lang="fr-FR" sz="2800" dirty="0">
                <a:latin typeface="Avenir Book" panose="02000503020000020003" pitchFamily="2" charset="0"/>
              </a:rPr>
              <a:t>Blouse</a:t>
            </a:r>
            <a:br>
              <a:rPr lang="fr-FR" sz="2800" dirty="0">
                <a:latin typeface="Avenir Book" panose="02000503020000020003" pitchFamily="2" charset="0"/>
              </a:rPr>
            </a:br>
            <a:endParaRPr lang="fr-FR" sz="2800" dirty="0">
              <a:latin typeface="Avenir Book" panose="0200050302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Avenir Book" panose="02000503020000020003" pitchFamily="2" charset="0"/>
              </a:rPr>
              <a:t>Masque</a:t>
            </a:r>
            <a:br>
              <a:rPr lang="fr-FR" sz="2800" dirty="0">
                <a:latin typeface="Avenir Book" panose="02000503020000020003" pitchFamily="2" charset="0"/>
              </a:rPr>
            </a:br>
            <a:r>
              <a:rPr lang="fr-FR" sz="2800" dirty="0">
                <a:latin typeface="Avenir Book" panose="02000503020000020003" pitchFamily="2" charset="0"/>
              </a:rPr>
              <a:t>Lunettes de protection</a:t>
            </a:r>
            <a:br>
              <a:rPr lang="fr-FR" sz="2800" dirty="0">
                <a:latin typeface="Avenir Book" panose="02000503020000020003" pitchFamily="2" charset="0"/>
              </a:rPr>
            </a:br>
            <a:endParaRPr lang="fr-FR" sz="2800" dirty="0">
              <a:latin typeface="Avenir Book" panose="0200050302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Avenir Book" panose="02000503020000020003" pitchFamily="2" charset="0"/>
              </a:rPr>
              <a:t>Gants</a:t>
            </a:r>
          </a:p>
          <a:p>
            <a:endParaRPr lang="fr-FR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0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C1BF-95C4-5040-9EF1-D17D76C7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Retrait des EPI 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6BF708-E9FE-E94C-A497-B7ABFF03DB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20568"/>
            <a:ext cx="5257800" cy="4521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9CEC0-77AF-EF48-A348-526DFEE18E40}"/>
              </a:ext>
            </a:extLst>
          </p:cNvPr>
          <p:cNvSpPr txBox="1"/>
          <p:nvPr/>
        </p:nvSpPr>
        <p:spPr>
          <a:xfrm>
            <a:off x="838200" y="1825618"/>
            <a:ext cx="525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venir Book" panose="02000503020000020003" pitchFamily="2" charset="0"/>
              </a:rPr>
              <a:t>Les EPI doivent être retirés dans l'ordre suivant 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Avenir Book" panose="02000503020000020003" pitchFamily="2" charset="0"/>
              </a:rPr>
              <a:t>Gants</a:t>
            </a:r>
            <a:br>
              <a:rPr lang="fr-FR" sz="3200" dirty="0">
                <a:latin typeface="Avenir Book" panose="02000503020000020003" pitchFamily="2" charset="0"/>
              </a:rPr>
            </a:br>
            <a:r>
              <a:rPr lang="fr-FR" sz="3200" dirty="0">
                <a:latin typeface="Avenir Book" panose="02000503020000020003" pitchFamily="2" charset="0"/>
              </a:rPr>
              <a:t>Hygiène des mains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Avenir Book" panose="02000503020000020003" pitchFamily="2" charset="0"/>
              </a:rPr>
              <a:t>Blouse</a:t>
            </a:r>
            <a:br>
              <a:rPr lang="fr-FR" sz="3200" dirty="0">
                <a:latin typeface="Avenir Book" panose="02000503020000020003" pitchFamily="2" charset="0"/>
              </a:rPr>
            </a:br>
            <a:r>
              <a:rPr lang="fr-FR" sz="3200" dirty="0">
                <a:latin typeface="Avenir Book" panose="02000503020000020003" pitchFamily="2" charset="0"/>
              </a:rPr>
              <a:t>Hygiène des mains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latin typeface="Avenir Book" panose="02000503020000020003" pitchFamily="2" charset="0"/>
              </a:rPr>
              <a:t>Lunettes de protection</a:t>
            </a:r>
            <a:br>
              <a:rPr lang="fr-FR" sz="3200" dirty="0">
                <a:latin typeface="Avenir Book" panose="02000503020000020003" pitchFamily="2" charset="0"/>
              </a:rPr>
            </a:br>
            <a:r>
              <a:rPr lang="fr-FR" sz="3200" dirty="0">
                <a:latin typeface="Avenir Book" panose="02000503020000020003" pitchFamily="2" charset="0"/>
              </a:rPr>
              <a:t>Masque</a:t>
            </a:r>
            <a:br>
              <a:rPr lang="fr-FR" sz="3200" dirty="0">
                <a:latin typeface="Avenir Book" panose="02000503020000020003" pitchFamily="2" charset="0"/>
              </a:rPr>
            </a:br>
            <a:r>
              <a:rPr lang="fr-FR" sz="3200" dirty="0">
                <a:latin typeface="Avenir Book" panose="02000503020000020003" pitchFamily="2" charset="0"/>
              </a:rPr>
              <a:t>Hygiène des mains</a:t>
            </a:r>
          </a:p>
          <a:p>
            <a:endParaRPr lang="fr-FR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5974-7F6B-A043-8804-D6658711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Exercice : quel EPI utiliseriez-vous dans cette situation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D8E5-A16E-644D-87C6-E57C4E78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fr-FR" noProof="0" dirty="0"/>
              <a:t>Un patient est admis dans un CSREF ou un CSCOM avec soupçon de COVID-19.</a:t>
            </a:r>
          </a:p>
          <a:p>
            <a:r>
              <a:rPr lang="fr-FR" noProof="0" dirty="0"/>
              <a:t>Vous êtes un professionnel de santé et devez changer les draps souillés des patients.</a:t>
            </a:r>
          </a:p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B4F1F-DD27-5E47-AB2C-E0E783143C04}"/>
              </a:ext>
            </a:extLst>
          </p:cNvPr>
          <p:cNvSpPr txBox="1"/>
          <p:nvPr/>
        </p:nvSpPr>
        <p:spPr>
          <a:xfrm>
            <a:off x="1194319" y="3563937"/>
            <a:ext cx="9479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Avenir Book" panose="02000503020000020003" pitchFamily="2" charset="0"/>
              </a:rPr>
              <a:t>Masque médical</a:t>
            </a:r>
          </a:p>
          <a:p>
            <a:r>
              <a:rPr lang="fr-FR" sz="2400" dirty="0">
                <a:solidFill>
                  <a:schemeClr val="accent1"/>
                </a:solidFill>
                <a:latin typeface="Avenir Book" panose="02000503020000020003" pitchFamily="2" charset="0"/>
              </a:rPr>
              <a:t>Blouse</a:t>
            </a:r>
          </a:p>
          <a:p>
            <a:r>
              <a:rPr lang="fr-FR" sz="2400" dirty="0">
                <a:solidFill>
                  <a:schemeClr val="accent1"/>
                </a:solidFill>
                <a:latin typeface="Avenir Book" panose="02000503020000020003" pitchFamily="2" charset="0"/>
              </a:rPr>
              <a:t>Tablier en plastique si la blouse n'est pas résistante aux fluides</a:t>
            </a:r>
          </a:p>
          <a:p>
            <a:r>
              <a:rPr lang="fr-FR" sz="2400" dirty="0">
                <a:solidFill>
                  <a:schemeClr val="accent1"/>
                </a:solidFill>
                <a:latin typeface="Avenir Book" panose="02000503020000020003" pitchFamily="2" charset="0"/>
              </a:rPr>
              <a:t>Gants</a:t>
            </a:r>
          </a:p>
          <a:p>
            <a:r>
              <a:rPr lang="fr-FR" sz="2400" dirty="0">
                <a:solidFill>
                  <a:schemeClr val="accent1"/>
                </a:solidFill>
                <a:latin typeface="Avenir Book" panose="02000503020000020003" pitchFamily="2" charset="0"/>
              </a:rPr>
              <a:t>Lunettes ou écran facial</a:t>
            </a:r>
            <a:r>
              <a:rPr lang="fr-FR" sz="2400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 </a:t>
            </a:r>
          </a:p>
          <a:p>
            <a:r>
              <a:rPr lang="fr-FR" sz="2400" dirty="0">
                <a:solidFill>
                  <a:schemeClr val="accent1"/>
                </a:solidFill>
                <a:latin typeface="Avenir Book" panose="02000503020000020003" pitchFamily="2" charset="0"/>
              </a:rPr>
              <a:t>Sac à linge ou seau pour déchets infectieux avec couvercle</a:t>
            </a:r>
          </a:p>
        </p:txBody>
      </p:sp>
    </p:spTree>
    <p:extLst>
      <p:ext uri="{BB962C8B-B14F-4D97-AF65-F5344CB8AC3E}">
        <p14:creationId xmlns:p14="http://schemas.microsoft.com/office/powerpoint/2010/main" val="17700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AB58-D265-E549-8433-BFF28C94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Exercice : quel EPI utiliseriez-vous dans cette situation 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E899D-CC87-0B4A-8BB2-C355D77E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6012"/>
          </a:xfrm>
        </p:spPr>
        <p:txBody>
          <a:bodyPr>
            <a:normAutofit fontScale="92500" lnSpcReduction="20000"/>
          </a:bodyPr>
          <a:lstStyle/>
          <a:p>
            <a:r>
              <a:rPr lang="fr-FR" noProof="0" dirty="0"/>
              <a:t>Une femme est arrivée au CSCOM dans la seconde étape de son accouchement.</a:t>
            </a:r>
          </a:p>
          <a:p>
            <a:r>
              <a:rPr lang="fr-FR" noProof="0" dirty="0"/>
              <a:t>Elle a été dépistée et ne signale aucun symptôme respiratoire ni contact avec une personne atteinte du COVID-19</a:t>
            </a:r>
          </a:p>
          <a:p>
            <a:r>
              <a:rPr lang="fr-FR" noProof="0" dirty="0"/>
              <a:t>Vous êtes un professionnel de santé et devez prendre sa tension artérielle et vérifier comment son accouchement progresse.</a:t>
            </a:r>
          </a:p>
          <a:p>
            <a:endParaRPr lang="fr-FR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1AE8F-5F0E-054D-9A82-79E4F75393D7}"/>
              </a:ext>
            </a:extLst>
          </p:cNvPr>
          <p:cNvSpPr txBox="1"/>
          <p:nvPr/>
        </p:nvSpPr>
        <p:spPr>
          <a:xfrm>
            <a:off x="1940767" y="4061637"/>
            <a:ext cx="9797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Masque médical</a:t>
            </a:r>
          </a:p>
          <a:p>
            <a:r>
              <a:rPr lang="en-GB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Blouse</a:t>
            </a:r>
          </a:p>
          <a:p>
            <a:r>
              <a:rPr lang="en-GB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Tablier en plastique si la blouse n'est pas résistante aux fluides</a:t>
            </a:r>
          </a:p>
          <a:p>
            <a:r>
              <a:rPr lang="en-GB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Gants</a:t>
            </a:r>
          </a:p>
          <a:p>
            <a:r>
              <a:rPr lang="en-GB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Lunettes ou écran facial</a:t>
            </a:r>
            <a:r>
              <a:rPr lang="en-GB" sz="2800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6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5974-7F6B-A043-8804-D6658711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Exercice : quel EPI utiliseriez-vous dans cette situation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D8E5-A16E-644D-87C6-E57C4E78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fr-FR" noProof="0" dirty="0"/>
              <a:t>Un patient atteint par le COVID-19 a été référé à un centre de traitement à Bamako avec une aggravation des symptômes respiratoires.</a:t>
            </a:r>
          </a:p>
          <a:p>
            <a:r>
              <a:rPr lang="fr-FR" noProof="0" dirty="0"/>
              <a:t>Vous êtes un nettoyeur et avez besoin de nettoyer la pièce.</a:t>
            </a:r>
          </a:p>
          <a:p>
            <a:endParaRPr lang="fr-FR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B4F1F-DD27-5E47-AB2C-E0E783143C04}"/>
              </a:ext>
            </a:extLst>
          </p:cNvPr>
          <p:cNvSpPr txBox="1"/>
          <p:nvPr/>
        </p:nvSpPr>
        <p:spPr>
          <a:xfrm>
            <a:off x="1306287" y="3563937"/>
            <a:ext cx="9405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Masque médical</a:t>
            </a:r>
          </a:p>
          <a:p>
            <a:r>
              <a:rPr lang="fr-FR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Blouse</a:t>
            </a:r>
          </a:p>
          <a:p>
            <a:r>
              <a:rPr lang="fr-FR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Gants résistants</a:t>
            </a:r>
          </a:p>
          <a:p>
            <a:r>
              <a:rPr lang="fr-FR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Lunettes ou écran facial</a:t>
            </a:r>
            <a:r>
              <a:rPr lang="fr-FR" sz="2800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 si risque d'éclaboussures</a:t>
            </a:r>
          </a:p>
          <a:p>
            <a:r>
              <a:rPr lang="fr-FR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Bottes ou chaussures de travail fermées</a:t>
            </a:r>
            <a:endParaRPr lang="fr-FR" sz="2800" dirty="0">
              <a:solidFill>
                <a:schemeClr val="accent1"/>
              </a:solidFill>
              <a:effectLst/>
              <a:latin typeface="Avenir Book" panose="02000503020000020003" pitchFamily="2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Avenir Book" panose="02000503020000020003" pitchFamily="2" charset="0"/>
              </a:rPr>
              <a:t>Sac à linge ou seau pour déchets infectieux avec couvercle</a:t>
            </a:r>
          </a:p>
        </p:txBody>
      </p:sp>
    </p:spTree>
    <p:extLst>
      <p:ext uri="{BB962C8B-B14F-4D97-AF65-F5344CB8AC3E}">
        <p14:creationId xmlns:p14="http://schemas.microsoft.com/office/powerpoint/2010/main" val="10088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0CDE-85E7-1747-8E7F-44EFFD09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Nettoyage de l’environnement dans un établissement de santé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B547-4C83-C841-9A0A-37C67668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noProof="0" dirty="0"/>
              <a:t>Le virus COVID-19 peut survivre sur certaines surfaces pendant plusieurs heures, bien que cela varie selon les environnements :</a:t>
            </a:r>
          </a:p>
          <a:p>
            <a:pPr marL="0" indent="0">
              <a:buNone/>
            </a:pPr>
            <a:endParaRPr lang="fr-FR" noProof="0" dirty="0"/>
          </a:p>
          <a:p>
            <a:r>
              <a:rPr lang="fr-FR" noProof="0" dirty="0"/>
              <a:t>Jusqu'à 3 heures sous forme d'aérosol dans l’air ;</a:t>
            </a:r>
          </a:p>
          <a:p>
            <a:r>
              <a:rPr lang="fr-FR" noProof="0" dirty="0"/>
              <a:t>Jusqu'à 4 heures sur du cuivre ;</a:t>
            </a:r>
          </a:p>
          <a:p>
            <a:r>
              <a:rPr lang="fr-FR" noProof="0" dirty="0"/>
              <a:t>Jusqu'à 24 heures sur du carton ;</a:t>
            </a:r>
          </a:p>
          <a:p>
            <a:r>
              <a:rPr lang="fr-FR" noProof="0" dirty="0"/>
              <a:t>Jusqu'à 72 heures sur du plastique ;</a:t>
            </a:r>
          </a:p>
          <a:p>
            <a:r>
              <a:rPr lang="fr-FR" noProof="0" dirty="0"/>
              <a:t>Jusqu'à 72 heures sur de l’acier inoxydable ;</a:t>
            </a:r>
          </a:p>
        </p:txBody>
      </p:sp>
    </p:spTree>
    <p:extLst>
      <p:ext uri="{BB962C8B-B14F-4D97-AF65-F5344CB8AC3E}">
        <p14:creationId xmlns:p14="http://schemas.microsoft.com/office/powerpoint/2010/main" val="69260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37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8BDE1D-E5C5-2D4B-9D9E-4847E48F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96" y="5473887"/>
            <a:ext cx="10380312" cy="971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400" noProof="0" dirty="0">
                <a:solidFill>
                  <a:srgbClr val="637D61"/>
                </a:solidFill>
                <a:highlight>
                  <a:srgbClr val="FFFF00"/>
                </a:highlight>
              </a:rPr>
              <a:t>Le nettoyage de l'environnement peut briser la chaîne de transmission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D77133-788C-A345-9FED-2648614A5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636" y="274684"/>
            <a:ext cx="9059832" cy="5685046"/>
          </a:xfrm>
        </p:spPr>
      </p:pic>
    </p:spTree>
    <p:extLst>
      <p:ext uri="{BB962C8B-B14F-4D97-AF65-F5344CB8AC3E}">
        <p14:creationId xmlns:p14="http://schemas.microsoft.com/office/powerpoint/2010/main" val="75577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6205-6685-7F47-9704-113000D2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Buts et objectifs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BB145-7381-644A-A57E-F762B749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5093283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fr-FR" noProof="0" dirty="0"/>
              <a:t>À la fin de cette session :</a:t>
            </a:r>
          </a:p>
          <a:p>
            <a:pPr marL="0" lvl="0" indent="0" algn="just">
              <a:buNone/>
            </a:pPr>
            <a:endParaRPr lang="fr-FR" noProof="0" dirty="0"/>
          </a:p>
          <a:p>
            <a:pPr algn="just"/>
            <a:r>
              <a:rPr lang="fr-FR" noProof="0" dirty="0"/>
              <a:t>Vous serez capable de prendre soin en toute sécurité d’un patient suspecté de COVID-19.</a:t>
            </a:r>
          </a:p>
          <a:p>
            <a:pPr algn="just"/>
            <a:r>
              <a:rPr lang="fr-FR" noProof="0" dirty="0"/>
              <a:t>Vous aurez les compétences et les connaissances nécessaires pour utiliser correctement l’équipement de protection individuelle (EPI) approprié tout en travaillant dans un établissement de santé.</a:t>
            </a:r>
          </a:p>
          <a:p>
            <a:pPr algn="just"/>
            <a:r>
              <a:rPr lang="fr-FR" noProof="0" dirty="0"/>
              <a:t>Vous serez capable de décrire les méthodes efficaces de nettoyage de l’environnement dans un établissement de santé pour éviter la propagation du COVID-19.</a:t>
            </a:r>
          </a:p>
          <a:p>
            <a:pPr algn="just"/>
            <a:r>
              <a:rPr lang="fr-FR" noProof="0" dirty="0"/>
              <a:t>Vous serez capable de décrire les méthodes efficaces de gestion des déchets pour éviter la propagation du COVID-19.</a:t>
            </a:r>
          </a:p>
          <a:p>
            <a:pPr marL="0" indent="0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9296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7B48-E803-8A47-9777-390EC90E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Nettoyage des surfaces des établissements de santé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6F59-821C-8347-AEF3-2123C6B0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fr-FR" noProof="0" dirty="0"/>
              <a:t>Surfaces propres et désinfectées au début et à la fin de chaque journée et avant et après utilisation pour le traitement clinique.</a:t>
            </a:r>
          </a:p>
          <a:p>
            <a:r>
              <a:rPr lang="fr-FR" noProof="0" dirty="0"/>
              <a:t>Les désinfectants ne sont efficaces que lorsqu'ils sont utilisés sur une surface nettoyée.</a:t>
            </a:r>
          </a:p>
          <a:p>
            <a:pPr lvl="1"/>
            <a:r>
              <a:rPr lang="fr-FR" noProof="0" dirty="0"/>
              <a:t>Nettoyez toutes les surfaces avec une solution détergente neutre où désinfecter.</a:t>
            </a:r>
          </a:p>
          <a:p>
            <a:r>
              <a:rPr lang="fr-FR" noProof="0" dirty="0"/>
              <a:t>Désinfectants recommandés :</a:t>
            </a:r>
          </a:p>
          <a:p>
            <a:pPr lvl="1"/>
            <a:r>
              <a:rPr lang="fr-FR" noProof="0" dirty="0"/>
              <a:t>Alcool éthylique à 70 % pour les équipements réutilisables ;</a:t>
            </a:r>
          </a:p>
          <a:p>
            <a:pPr lvl="1"/>
            <a:r>
              <a:rPr lang="fr-FR" noProof="0" dirty="0"/>
              <a:t>Hypochlorite de sodium à 0,5 % (équivalent 5000 ppm) pour la désinfection des surfaces fréquemment touchées dans les établissements de santé.</a:t>
            </a:r>
          </a:p>
          <a:p>
            <a:r>
              <a:rPr lang="fr-FR" noProof="0" dirty="0"/>
              <a:t> Nettoyez des zones plus propres aux zones plus sales.</a:t>
            </a:r>
          </a:p>
          <a:p>
            <a:r>
              <a:rPr lang="fr-FR" noProof="0" dirty="0"/>
              <a:t>Utilisez des chiffons de nettoyage neufs pour chaque session de nettoyage.</a:t>
            </a:r>
          </a:p>
          <a:p>
            <a:r>
              <a:rPr lang="fr-FR" noProof="0" dirty="0"/>
              <a:t>Ne laissez jamais de chiffons de nettoyage et de têtes de serpillères souillés dans des seaux.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5329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3802-EA3D-1746-B280-9AEAF684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Gestion des déchets dans la prise en charge des patients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A71D-0458-9B40-97AB-8CAD7E61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356"/>
          </a:xfrm>
        </p:spPr>
        <p:txBody>
          <a:bodyPr>
            <a:normAutofit fontScale="85000" lnSpcReduction="20000"/>
          </a:bodyPr>
          <a:lstStyle/>
          <a:p>
            <a:r>
              <a:rPr lang="fr-FR" noProof="0" dirty="0"/>
              <a:t>Tous les déchets de soins de santé doivent être collectés dans des conteneurs et des sacs désignés.</a:t>
            </a:r>
          </a:p>
          <a:p>
            <a:r>
              <a:rPr lang="fr-FR" noProof="0" dirty="0"/>
              <a:t>Les déchets doivent être traités puis éliminés et/ou traités en toute sécurité, de préférence sur place.</a:t>
            </a:r>
          </a:p>
          <a:p>
            <a:r>
              <a:rPr lang="fr-FR" noProof="0" dirty="0"/>
              <a:t>Un double ensachage des déchets n'est pas nécessaire si l'extérieur du sac n'est pas contaminé.</a:t>
            </a:r>
          </a:p>
          <a:p>
            <a:r>
              <a:rPr lang="fr-FR" noProof="0" dirty="0"/>
              <a:t>Évitez les éclaboussures et la génération d'aérosols lors de la manipulation des fluides corporels.</a:t>
            </a:r>
          </a:p>
          <a:p>
            <a:r>
              <a:rPr lang="fr-FR" noProof="0" dirty="0"/>
              <a:t>Rincez les déchets liquides (urine, fèces) dans les égouts.</a:t>
            </a:r>
          </a:p>
          <a:p>
            <a:r>
              <a:rPr lang="fr-FR" noProof="0" dirty="0"/>
              <a:t>Éliminez les eaux grises traitées dans les canalisations reliées à une fosse septique, un égout ou une fosse de trempage.</a:t>
            </a:r>
          </a:p>
          <a:p>
            <a:r>
              <a:rPr lang="fr-FR" noProof="0" dirty="0"/>
              <a:t>Veillez à ce que tous les travailleurs des établissements de santé portent l'EPI approprié chaque fois qu'il y a un risque d'éclaboussures lors de la manipulation des déchets.</a:t>
            </a:r>
          </a:p>
          <a:p>
            <a:pPr lvl="1"/>
            <a:r>
              <a:rPr lang="fr-FR" noProof="0" dirty="0"/>
              <a:t>Procédez ensuite à l'hygiène des mains.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20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6455-9FAD-0646-BC6E-7860B5A2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816" cy="1325563"/>
          </a:xfrm>
        </p:spPr>
        <p:txBody>
          <a:bodyPr/>
          <a:lstStyle/>
          <a:p>
            <a:r>
              <a:rPr lang="fr-FR" noProof="0" dirty="0"/>
              <a:t>Comment le COVID-19 se propage-t-il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63234-9DF6-2243-B834-F873E1E1D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noProof="0" dirty="0"/>
              <a:t>Deux voies principales de transmission : </a:t>
            </a:r>
          </a:p>
          <a:p>
            <a:r>
              <a:rPr lang="fr-FR" dirty="0"/>
              <a:t>P</a:t>
            </a:r>
            <a:r>
              <a:rPr lang="fr-FR" noProof="0" dirty="0" err="1"/>
              <a:t>ar</a:t>
            </a:r>
            <a:r>
              <a:rPr lang="fr-FR" noProof="0" dirty="0"/>
              <a:t> gouttelettes respiratoires</a:t>
            </a:r>
          </a:p>
          <a:p>
            <a:pPr lvl="1"/>
            <a:r>
              <a:rPr lang="fr-FR" noProof="0" dirty="0"/>
              <a:t>Toux et éternuements</a:t>
            </a:r>
          </a:p>
          <a:p>
            <a:pPr lvl="1"/>
            <a:r>
              <a:rPr lang="fr-FR" noProof="0" dirty="0"/>
              <a:t>Toute personne en contact étroit (moins d’un mètre) risque d'être exposé à une infection au COVID-19</a:t>
            </a:r>
          </a:p>
          <a:p>
            <a:r>
              <a:rPr lang="fr-FR" dirty="0"/>
              <a:t>P</a:t>
            </a:r>
            <a:r>
              <a:rPr lang="fr-FR" noProof="0" dirty="0" err="1"/>
              <a:t>ar</a:t>
            </a:r>
            <a:r>
              <a:rPr lang="fr-FR" noProof="0" dirty="0"/>
              <a:t> contact</a:t>
            </a:r>
          </a:p>
          <a:p>
            <a:pPr lvl="1"/>
            <a:r>
              <a:rPr lang="fr-FR" noProof="0" dirty="0"/>
              <a:t>Les gouttelettes atterrissent sur les surfaces</a:t>
            </a:r>
          </a:p>
          <a:p>
            <a:pPr lvl="1"/>
            <a:r>
              <a:rPr lang="fr-FR" noProof="0" dirty="0"/>
              <a:t>Le virus COVID-19 reste viable sur différentes surfaces</a:t>
            </a:r>
          </a:p>
          <a:p>
            <a:r>
              <a:rPr lang="fr-FR" noProof="0" dirty="0"/>
              <a:t>Une personne est plus contagieuse au cours des premiers jours de symptômes </a:t>
            </a:r>
          </a:p>
          <a:p>
            <a:pPr lvl="1"/>
            <a:r>
              <a:rPr lang="fr-FR" noProof="0" dirty="0"/>
              <a:t>La période d'incubation est en moyenne de 5 jours et la propagation est possible pendant cette période</a:t>
            </a:r>
          </a:p>
        </p:txBody>
      </p:sp>
    </p:spTree>
    <p:extLst>
      <p:ext uri="{BB962C8B-B14F-4D97-AF65-F5344CB8AC3E}">
        <p14:creationId xmlns:p14="http://schemas.microsoft.com/office/powerpoint/2010/main" val="38943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810E-0A0C-6947-B7B4-8404C582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Préparation de l'établissement de santé et de la communauté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8577-8FA5-D742-A7D1-CDB11AF7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153"/>
            <a:ext cx="10515600" cy="4351338"/>
          </a:xfrm>
        </p:spPr>
        <p:txBody>
          <a:bodyPr/>
          <a:lstStyle/>
          <a:p>
            <a:pPr algn="just"/>
            <a:r>
              <a:rPr lang="fr-FR" noProof="0" dirty="0"/>
              <a:t>Dans la mesure du possible, l'établissement de santé doit être aménagé de manière à ce que les personnes puissent se tenir à une distance de au moins 1 mètre les unes des autres </a:t>
            </a:r>
          </a:p>
          <a:p>
            <a:pPr algn="just"/>
            <a:r>
              <a:rPr lang="fr-FR" noProof="0" dirty="0"/>
              <a:t>Si possible, il faut avoir une salle de traitement différente pour les personnes soupçonnées d'avoir le COVID-19</a:t>
            </a:r>
          </a:p>
          <a:p>
            <a:pPr algn="just"/>
            <a:r>
              <a:rPr lang="fr-FR" noProof="0" dirty="0"/>
              <a:t>Les zones d'attente doivent être organisées pour que les gens puissent maintenir une distance de au moins 1 mètre</a:t>
            </a:r>
          </a:p>
          <a:p>
            <a:pPr lvl="1" algn="just"/>
            <a:r>
              <a:rPr lang="fr-FR" noProof="0" dirty="0"/>
              <a:t>Si possible, un espace d'attente séparé doit être alloué aux personnes soupçonnées d'avoir le COVID-19</a:t>
            </a:r>
          </a:p>
        </p:txBody>
      </p:sp>
    </p:spTree>
    <p:extLst>
      <p:ext uri="{BB962C8B-B14F-4D97-AF65-F5344CB8AC3E}">
        <p14:creationId xmlns:p14="http://schemas.microsoft.com/office/powerpoint/2010/main" val="33509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D601-597A-3545-8B41-D2CD20C1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Préparation de l'établissement de santé et de la communauté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C4C8-0AE3-3148-935E-716A3C8A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600"/>
              </a:spcAft>
            </a:pPr>
            <a:r>
              <a:rPr lang="fr-FR" sz="3400" noProof="0" dirty="0"/>
              <a:t>Mettez en place une station de lavage des mains à l’entrée de l’établissement de santé.</a:t>
            </a:r>
          </a:p>
          <a:p>
            <a:pPr lvl="0">
              <a:spcAft>
                <a:spcPts val="600"/>
              </a:spcAft>
            </a:pPr>
            <a:r>
              <a:rPr lang="fr-FR" sz="3400" noProof="0" dirty="0"/>
              <a:t>Placardez des affiches rappelant aux personnes les bonnes pratiques de lavage des mains.</a:t>
            </a:r>
          </a:p>
          <a:p>
            <a:pPr lvl="0">
              <a:spcAft>
                <a:spcPts val="600"/>
              </a:spcAft>
            </a:pPr>
            <a:r>
              <a:rPr lang="fr-FR" sz="3400" noProof="0" dirty="0"/>
              <a:t>Placardez des affiches rappelant aux personnes de signaler tout symptôme lié au COVID-19 ou tout contact avec une personne qui présente ces symptômes.</a:t>
            </a:r>
          </a:p>
          <a:p>
            <a:pPr lvl="0">
              <a:spcAft>
                <a:spcPts val="600"/>
              </a:spcAft>
            </a:pPr>
            <a:r>
              <a:rPr lang="fr-FR" sz="3400" noProof="0" dirty="0"/>
              <a:t>Utilisez des questionnaires de dépistage pour identifier les personnes susceptibles d'être infectées par le COVID-19.</a:t>
            </a:r>
          </a:p>
          <a:p>
            <a:pPr lvl="0">
              <a:spcAft>
                <a:spcPts val="600"/>
              </a:spcAft>
            </a:pPr>
            <a:r>
              <a:rPr lang="fr-FR" sz="3400" noProof="0" dirty="0"/>
              <a:t>Offrez un masque médical aux patients suspectés de COVID-19 lorsqu'ils se trouvent dans les salles d'attente ou les espaces publics.</a:t>
            </a:r>
          </a:p>
          <a:p>
            <a:pPr lvl="0">
              <a:spcAft>
                <a:spcPts val="600"/>
              </a:spcAft>
            </a:pPr>
            <a:r>
              <a:rPr lang="fr-FR" sz="3400" noProof="0" dirty="0"/>
              <a:t>Veillez à ce que tous les agents de santé soient correctement formés au contrôle et à la prévention du Covid-19.</a:t>
            </a:r>
          </a:p>
          <a:p>
            <a:pPr lvl="0">
              <a:spcAft>
                <a:spcPts val="600"/>
              </a:spcAft>
            </a:pPr>
            <a:r>
              <a:rPr lang="fr-FR" sz="3400" noProof="0" dirty="0"/>
              <a:t>Éduquez la population sur ce qu'il faut faire en cas de symptômes et sur l'établissement de santé à contacter.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0084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9568-9829-F34C-9031-8E32503A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Prendre soin des patients sans symptômes ni diagnostic de COVID-19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5AE-EEA0-0B4B-8FD5-39D7FC29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16"/>
            <a:ext cx="10515600" cy="48303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noProof="0" dirty="0">
                <a:solidFill>
                  <a:srgbClr val="FF0000"/>
                </a:solidFill>
              </a:rPr>
              <a:t>Les personnes peuvent être infectieuses avant de présenter des symptômes du COVID-19. Il faut supposer que toutes les personnes sont infectieuses.</a:t>
            </a:r>
          </a:p>
          <a:p>
            <a:pPr lvl="0"/>
            <a:r>
              <a:rPr lang="fr-FR" sz="2600" noProof="0" dirty="0"/>
              <a:t>Tous les professionnels de santé doivent porter un masque médical, des lunettes en plastique et des gants jetables lors de l'administration du traitement.</a:t>
            </a:r>
          </a:p>
          <a:p>
            <a:pPr lvl="0"/>
            <a:r>
              <a:rPr lang="fr-FR" sz="2600" noProof="0" dirty="0"/>
              <a:t>Des précautions standard contre les gouttelettes et les contacts doivent être utilisées pour toutes les personnes traitées au sein de l'établissement de santé.</a:t>
            </a:r>
          </a:p>
          <a:p>
            <a:pPr lvl="0"/>
            <a:r>
              <a:rPr lang="fr-FR" sz="2600" noProof="0" dirty="0"/>
              <a:t>Toutes les surfaces doivent être soigneusement nettoyées avec un désinfectant au début et à la fin de chaque journée et avant et après utilisation pour les activités cliniques.</a:t>
            </a:r>
          </a:p>
          <a:p>
            <a:pPr lvl="0"/>
            <a:r>
              <a:rPr lang="fr-FR" sz="2600" noProof="0" dirty="0"/>
              <a:t>Dans la mesure du possible, les lits doivent être espacés de au moins 1 mètre.</a:t>
            </a:r>
          </a:p>
        </p:txBody>
      </p:sp>
    </p:spTree>
    <p:extLst>
      <p:ext uri="{BB962C8B-B14F-4D97-AF65-F5344CB8AC3E}">
        <p14:creationId xmlns:p14="http://schemas.microsoft.com/office/powerpoint/2010/main" val="380749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D998-3F14-1F48-870D-90D4F23A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97" y="4138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noProof="0" dirty="0"/>
              <a:t>Prestation sécuritaire des soins à un patient suspecté ou diagnostiqué de COVID-19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25BD-94E5-204C-B6CF-BB3F9C59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97" y="2057273"/>
            <a:ext cx="10985205" cy="466725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fr-FR" noProof="0" dirty="0"/>
              <a:t>Toutes les personnes doivent prendre des précautions contre les contacts et les gouttelettes avant d’entrer dans la chambre des patients suspectés ou confirmés de COVID-19.</a:t>
            </a:r>
          </a:p>
          <a:p>
            <a:pPr lvl="0" algn="just"/>
            <a:r>
              <a:rPr lang="fr-FR" noProof="0" dirty="0"/>
              <a:t>Dans la mesure du possible, les patients doivent être placés dans des chambres individuelles </a:t>
            </a:r>
            <a:r>
              <a:rPr lang="fr-FR" noProof="0"/>
              <a:t>suffisamment aérées</a:t>
            </a:r>
            <a:r>
              <a:rPr lang="fr-FR" noProof="0" dirty="0"/>
              <a:t>. </a:t>
            </a:r>
          </a:p>
          <a:p>
            <a:pPr lvl="1" algn="just"/>
            <a:r>
              <a:rPr lang="fr-FR" noProof="0" dirty="0"/>
              <a:t>Lorsque les chambres individuelles ne sont pas disponibles, les patients suspectés d'avoir le COVID-19 doivent être regroupés et les lits placés à au moins 1 mètre l'un de l'autre.</a:t>
            </a:r>
          </a:p>
          <a:p>
            <a:pPr lvl="0" algn="just"/>
            <a:r>
              <a:rPr lang="fr-FR" noProof="0" dirty="0"/>
              <a:t>Une équipe de professionnels de santé doit être désignée pour soigner les patients infectés.</a:t>
            </a:r>
          </a:p>
          <a:p>
            <a:pPr lvl="0" algn="just"/>
            <a:r>
              <a:rPr lang="fr-FR" noProof="0" dirty="0"/>
              <a:t>Les professionnels de santé doivent utiliser un masque médical et un écran facial intégral.</a:t>
            </a:r>
          </a:p>
          <a:p>
            <a:pPr algn="just"/>
            <a:r>
              <a:rPr lang="fr-FR" noProof="0" dirty="0"/>
              <a:t>Les professionnels de santé doivent porter une blouse et des gants propres et non stériles à manches longues lors de l'administration du traitement</a:t>
            </a:r>
          </a:p>
          <a:p>
            <a:pPr lvl="1" algn="just"/>
            <a:r>
              <a:rPr lang="fr-FR" noProof="0" dirty="0"/>
              <a:t>Faites attention à ne pas vous toucher les yeux, le nez ou la bouche avec des gants ou des mains potentiellement contaminés.</a:t>
            </a:r>
          </a:p>
          <a:p>
            <a:pPr lvl="0"/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131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6330-1A45-B541-AD32-488BC844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noProof="0" dirty="0"/>
              <a:t>Prestation sécuritaire des soins à un patient suspecté ou diagnostiqué de COVID-19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9A93-0AB6-CB4F-AB8E-6514BC18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fr-FR" noProof="0" dirty="0"/>
              <a:t>Après les soins aux patients, l'EPI doit être retiré et éliminé correctement et l'hygiène des mains doit être respectée. </a:t>
            </a:r>
          </a:p>
          <a:p>
            <a:pPr lvl="1" algn="just"/>
            <a:r>
              <a:rPr lang="fr-FR" noProof="0" dirty="0"/>
              <a:t>Un nouvel ensemble d'EPI est nécessaire lorsque des soins sont prodigués à un patient différent.</a:t>
            </a:r>
          </a:p>
          <a:p>
            <a:pPr lvl="0" algn="just"/>
            <a:r>
              <a:rPr lang="fr-FR" noProof="0" dirty="0"/>
              <a:t>L’équipement doit être soit à usage unique et jetable, soit uniquement dédié à cela (par exemple, stéthoscopes, brassards de tensiomètre et thermomètres). </a:t>
            </a:r>
          </a:p>
          <a:p>
            <a:pPr lvl="1" algn="just"/>
            <a:r>
              <a:rPr lang="fr-FR" noProof="0" dirty="0"/>
              <a:t>Si l'équipement doit être partagé entre les patients, nettoyez-le et désinfectez-le entre chaque utilisation pour chaque patient (par exemple en utilisant de l'alcool éthylique à 70 %).</a:t>
            </a:r>
          </a:p>
          <a:p>
            <a:pPr lvl="0" algn="just"/>
            <a:r>
              <a:rPr lang="fr-FR" noProof="0" dirty="0"/>
              <a:t>Nettoyez et désinfectez régulièrement les surfaces avec lesquelles le patient est en contact.</a:t>
            </a:r>
          </a:p>
          <a:p>
            <a:pPr lvl="0" algn="just"/>
            <a:r>
              <a:rPr lang="fr-FR" noProof="0" dirty="0"/>
              <a:t>Prévoyez des toilettes ou des latrines séparées et à chasse d'eau. </a:t>
            </a:r>
          </a:p>
          <a:p>
            <a:pPr lvl="1" algn="just"/>
            <a:r>
              <a:rPr lang="fr-FR" noProof="0" dirty="0"/>
              <a:t>Si des toilettes séparées ne sont pas possibles, les toilettes doivent être nettoyées et désinfectées au moins deux fois par jour par un nettoyeur qualifié portant des EPI. </a:t>
            </a:r>
          </a:p>
          <a:p>
            <a:pPr lvl="0" algn="just"/>
            <a:r>
              <a:rPr lang="fr-FR" noProof="0" dirty="0"/>
              <a:t>Limitez le nombre de professionnels de santé, de membres de la famille et de visiteurs en contact avec des patients avec un COVID-19 suspecté ou confirmé.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7965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4232-DBAC-FB41-8138-2332BB10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Traitement du linge souillé des patients atteints par le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2008-CD4D-A140-8DE5-22406F8C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008"/>
            <a:ext cx="10921409" cy="4872887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fr-FR" noProof="0" dirty="0"/>
              <a:t>Portez un équipement de protection individuelle approprié, qui comprend des gants résistants, un masque, une protection oculaire (écran facial / lunettes), une blouse à manches longues, un tablier (si la blouse n'est pas résistante aux fluides), des bottes ou des chaussures fermées.</a:t>
            </a:r>
          </a:p>
          <a:p>
            <a:pPr lvl="0" algn="just"/>
            <a:r>
              <a:rPr lang="fr-FR" noProof="0" dirty="0"/>
              <a:t>Ne portez jamais de linge sale contre le corps. Placez le linge souillé dans un récipient clairement étiqueté et étanche (par exemple, sac, seau)</a:t>
            </a:r>
          </a:p>
          <a:p>
            <a:pPr lvl="0" algn="just"/>
            <a:r>
              <a:rPr lang="fr-FR" noProof="0" dirty="0"/>
              <a:t>S'il y a des excréments solides sur le linge, enlevez-les soigneusement avec un objet plat et ferme et mettez-les dans les toilettes/latrines avant de mettre le linge dans le récipient prévu à cet effet.</a:t>
            </a:r>
          </a:p>
          <a:p>
            <a:pPr lvl="0" algn="just"/>
            <a:r>
              <a:rPr lang="fr-FR" noProof="0" dirty="0"/>
              <a:t>Le linge doit être trempé pendant 30 minutes dans de l'eau chaude et de la lessive dans un grand tambour, en utilisant un bâton pour remuer et en évitant les éclaboussures. </a:t>
            </a:r>
          </a:p>
          <a:p>
            <a:pPr lvl="1" algn="just"/>
            <a:r>
              <a:rPr lang="fr-FR" noProof="0" dirty="0"/>
              <a:t>Si l'eau chaude n'est pas disponible, faire tremper le linge dans du chlore à 0,05 % pendant environ 30 minutes. </a:t>
            </a:r>
          </a:p>
          <a:p>
            <a:pPr lvl="1" algn="just"/>
            <a:r>
              <a:rPr lang="fr-FR" noProof="0" dirty="0"/>
              <a:t>Rincez à l'eau claire et laissez sécher complètement le linge au soleil. 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0205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2172</Words>
  <Application>Microsoft Macintosh PowerPoint</Application>
  <PresentationFormat>Widescreen</PresentationFormat>
  <Paragraphs>170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Avenir Black</vt:lpstr>
      <vt:lpstr>Avenir Medium</vt:lpstr>
      <vt:lpstr>Avenir Book</vt:lpstr>
      <vt:lpstr>Arial</vt:lpstr>
      <vt:lpstr>Office Theme</vt:lpstr>
      <vt:lpstr>COVID-19 Module 3 :      Contrôle et prévention de la contamination</vt:lpstr>
      <vt:lpstr>Buts et objectifs</vt:lpstr>
      <vt:lpstr>Comment le COVID-19 se propage-t-il ?</vt:lpstr>
      <vt:lpstr>Préparation de l'établissement de santé et de la communauté</vt:lpstr>
      <vt:lpstr>Préparation de l'établissement de santé et de la communauté</vt:lpstr>
      <vt:lpstr>Prendre soin des patients sans symptômes ni diagnostic de COVID-19</vt:lpstr>
      <vt:lpstr>Prestation sécuritaire des soins à un patient suspecté ou diagnostiqué de COVID-19</vt:lpstr>
      <vt:lpstr>Prestation sécuritaire des soins à un patient suspecté ou diagnostiqué de COVID-19</vt:lpstr>
      <vt:lpstr>Traitement du linge souillé des patients atteints par le COVID-19</vt:lpstr>
      <vt:lpstr>Collecte et manipulation des échantillons d'un patient suspecté ou confirmé de COVID-19</vt:lpstr>
      <vt:lpstr>Équipement de protection individuelle (EPI)</vt:lpstr>
      <vt:lpstr>Équipement de protection individuelle (EPI)</vt:lpstr>
      <vt:lpstr>Mettre des EPI</vt:lpstr>
      <vt:lpstr>Retrait des EPI :</vt:lpstr>
      <vt:lpstr>Exercice : quel EPI utiliseriez-vous dans cette situation ?</vt:lpstr>
      <vt:lpstr>Exercice : quel EPI utiliseriez-vous dans cette situation ?</vt:lpstr>
      <vt:lpstr>Exercice : quel EPI utiliseriez-vous dans cette situation ?</vt:lpstr>
      <vt:lpstr>Nettoyage de l’environnement dans un établissement de santé</vt:lpstr>
      <vt:lpstr>Le nettoyage de l'environnement peut briser la chaîne de transmission</vt:lpstr>
      <vt:lpstr>Nettoyage des surfaces des établissements de santé</vt:lpstr>
      <vt:lpstr>Gestion des déchets dans la prise en charge des patients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 Infection Control and Prevention</dc:title>
  <dc:creator>Jeremy Wright</dc:creator>
  <cp:lastModifiedBy>Owen Martell</cp:lastModifiedBy>
  <cp:revision>14</cp:revision>
  <dcterms:created xsi:type="dcterms:W3CDTF">2020-05-18T17:25:47Z</dcterms:created>
  <dcterms:modified xsi:type="dcterms:W3CDTF">2020-06-10T14:03:23Z</dcterms:modified>
</cp:coreProperties>
</file>