
<file path=[Content_Types].xml><?xml version="1.0" encoding="utf-8"?>
<Types xmlns="http://schemas.openxmlformats.org/package/2006/content-types">
  <Default Extension="emf" ContentType="image/x-emf"/>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353" r:id="rId3"/>
    <p:sldId id="354" r:id="rId4"/>
    <p:sldId id="355" r:id="rId5"/>
    <p:sldId id="356" r:id="rId6"/>
    <p:sldId id="357" r:id="rId7"/>
    <p:sldId id="358" r:id="rId8"/>
    <p:sldId id="359" r:id="rId9"/>
    <p:sldId id="360" r:id="rId10"/>
    <p:sldId id="361" r:id="rId11"/>
    <p:sldId id="362" r:id="rId12"/>
    <p:sldId id="365" r:id="rId13"/>
    <p:sldId id="366" r:id="rId14"/>
    <p:sldId id="367" r:id="rId15"/>
    <p:sldId id="368" r:id="rId16"/>
  </p:sldIdLst>
  <p:sldSz cx="12192000" cy="6858000"/>
  <p:notesSz cx="6858000" cy="9144000"/>
  <p:embeddedFontLst>
    <p:embeddedFont>
      <p:font typeface="Avenir Black" panose="02000503020000020003" pitchFamily="2" charset="0"/>
      <p:bold r:id="rId18"/>
      <p:italic r:id="rId19"/>
      <p:boldItalic r:id="rId20"/>
    </p:embeddedFont>
    <p:embeddedFont>
      <p:font typeface="Avenir Book" panose="02000503020000020003" pitchFamily="2" charset="0"/>
      <p:regular r:id="rId21"/>
      <p:italic r:id="rId22"/>
    </p:embeddedFont>
    <p:embeddedFont>
      <p:font typeface="Avenir Medium" panose="02000503020000020003" pitchFamily="2" charset="0"/>
      <p:regular r:id="rId23"/>
      <p: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4"/>
    <p:restoredTop sz="86376"/>
  </p:normalViewPr>
  <p:slideViewPr>
    <p:cSldViewPr snapToGrid="0" snapToObjects="1">
      <p:cViewPr>
        <p:scale>
          <a:sx n="90" d="100"/>
          <a:sy n="90" d="100"/>
        </p:scale>
        <p:origin x="344" y="536"/>
      </p:cViewPr>
      <p:guideLst/>
    </p:cSldViewPr>
  </p:slideViewPr>
  <p:outlineViewPr>
    <p:cViewPr>
      <p:scale>
        <a:sx n="33" d="100"/>
        <a:sy n="33" d="100"/>
      </p:scale>
      <p:origin x="0" y="-61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3AEBFB8F-0CA8-4D4B-92DE-109D3E4109E5}" type="datetimeFigureOut">
              <a:rPr lang="fr-FR" smtClean="0"/>
              <a:pPr/>
              <a:t>09/06/2020</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F5A52A13-FD32-454A-9CA7-F215459CBC34}" type="slidenum">
              <a:rPr lang="fr-FR" smtClean="0"/>
              <a:pPr/>
              <a:t>‹#›</a:t>
            </a:fld>
            <a:endParaRPr lang="fr-FR" dirty="0"/>
          </a:p>
        </p:txBody>
      </p:sp>
    </p:spTree>
    <p:extLst>
      <p:ext uri="{BB962C8B-B14F-4D97-AF65-F5344CB8AC3E}">
        <p14:creationId xmlns:p14="http://schemas.microsoft.com/office/powerpoint/2010/main" val="101794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a:lvl2pPr marL="457200" algn="l" defTabSz="914400" rtl="0" eaLnBrk="1" latinLnBrk="0" hangingPunct="1">
      <a:defRPr sz="1200" b="0" i="0" kern="1200">
        <a:solidFill>
          <a:schemeClr val="tx1"/>
        </a:solidFill>
        <a:latin typeface="Avenir Book" panose="02000503020000020003" pitchFamily="2" charset="0"/>
        <a:ea typeface="+mn-ea"/>
        <a:cs typeface="+mn-cs"/>
      </a:defRPr>
    </a:lvl2pPr>
    <a:lvl3pPr marL="914400" algn="l" defTabSz="914400" rtl="0" eaLnBrk="1" latinLnBrk="0" hangingPunct="1">
      <a:defRPr sz="1200" b="0" i="0" kern="1200">
        <a:solidFill>
          <a:schemeClr val="tx1"/>
        </a:solidFill>
        <a:latin typeface="Avenir Book" panose="02000503020000020003" pitchFamily="2" charset="0"/>
        <a:ea typeface="+mn-ea"/>
        <a:cs typeface="+mn-cs"/>
      </a:defRPr>
    </a:lvl3pPr>
    <a:lvl4pPr marL="1371600" algn="l" defTabSz="914400" rtl="0" eaLnBrk="1" latinLnBrk="0" hangingPunct="1">
      <a:defRPr sz="1200" b="0" i="0" kern="1200">
        <a:solidFill>
          <a:schemeClr val="tx1"/>
        </a:solidFill>
        <a:latin typeface="Avenir Book" panose="02000503020000020003" pitchFamily="2" charset="0"/>
        <a:ea typeface="+mn-ea"/>
        <a:cs typeface="+mn-cs"/>
      </a:defRPr>
    </a:lvl4pPr>
    <a:lvl5pPr marL="1828800" algn="l" defTabSz="914400" rtl="0" eaLnBrk="1" latinLnBrk="0" hangingPunct="1">
      <a:defRPr sz="1200" b="0" i="0" kern="1200">
        <a:solidFill>
          <a:schemeClr val="tx1"/>
        </a:solidFill>
        <a:latin typeface="Avenir Book" panose="0200050302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5A52A13-FD32-454A-9CA7-F215459CBC34}" type="slidenum">
              <a:rPr lang="fr-FR" smtClean="0"/>
              <a:t>1</a:t>
            </a:fld>
            <a:endParaRPr lang="fr-FR"/>
          </a:p>
        </p:txBody>
      </p:sp>
    </p:spTree>
    <p:extLst>
      <p:ext uri="{BB962C8B-B14F-4D97-AF65-F5344CB8AC3E}">
        <p14:creationId xmlns:p14="http://schemas.microsoft.com/office/powerpoint/2010/main" val="892259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5A52A13-FD32-454A-9CA7-F215459CBC34}" type="slidenum">
              <a:rPr lang="fr-FR" smtClean="0"/>
              <a:pPr/>
              <a:t>15</a:t>
            </a:fld>
            <a:endParaRPr lang="fr-FR" dirty="0"/>
          </a:p>
        </p:txBody>
      </p:sp>
    </p:spTree>
    <p:extLst>
      <p:ext uri="{BB962C8B-B14F-4D97-AF65-F5344CB8AC3E}">
        <p14:creationId xmlns:p14="http://schemas.microsoft.com/office/powerpoint/2010/main" val="39464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5A52A13-FD32-454A-9CA7-F215459CBC34}" type="slidenum">
              <a:rPr lang="fr-FR" smtClean="0"/>
              <a:pPr/>
              <a:t>2</a:t>
            </a:fld>
            <a:endParaRPr lang="fr-FR" dirty="0"/>
          </a:p>
        </p:txBody>
      </p:sp>
    </p:spTree>
    <p:extLst>
      <p:ext uri="{BB962C8B-B14F-4D97-AF65-F5344CB8AC3E}">
        <p14:creationId xmlns:p14="http://schemas.microsoft.com/office/powerpoint/2010/main" val="317356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5A52A13-FD32-454A-9CA7-F215459CBC34}" type="slidenum">
              <a:rPr lang="fr-FR" smtClean="0"/>
              <a:t>3</a:t>
            </a:fld>
            <a:endParaRPr lang="fr-FR"/>
          </a:p>
        </p:txBody>
      </p:sp>
    </p:spTree>
    <p:extLst>
      <p:ext uri="{BB962C8B-B14F-4D97-AF65-F5344CB8AC3E}">
        <p14:creationId xmlns:p14="http://schemas.microsoft.com/office/powerpoint/2010/main" val="136374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5A52A13-FD32-454A-9CA7-F215459CBC34}" type="slidenum">
              <a:rPr lang="fr-FR" smtClean="0"/>
              <a:pPr/>
              <a:t>4</a:t>
            </a:fld>
            <a:endParaRPr lang="fr-FR" dirty="0"/>
          </a:p>
        </p:txBody>
      </p:sp>
    </p:spTree>
    <p:extLst>
      <p:ext uri="{BB962C8B-B14F-4D97-AF65-F5344CB8AC3E}">
        <p14:creationId xmlns:p14="http://schemas.microsoft.com/office/powerpoint/2010/main" val="8745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5A52A13-FD32-454A-9CA7-F215459CBC34}" type="slidenum">
              <a:rPr lang="fr-FR" smtClean="0"/>
              <a:pPr/>
              <a:t>5</a:t>
            </a:fld>
            <a:endParaRPr lang="fr-FR" dirty="0"/>
          </a:p>
        </p:txBody>
      </p:sp>
    </p:spTree>
    <p:extLst>
      <p:ext uri="{BB962C8B-B14F-4D97-AF65-F5344CB8AC3E}">
        <p14:creationId xmlns:p14="http://schemas.microsoft.com/office/powerpoint/2010/main" val="130577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5A52A13-FD32-454A-9CA7-F215459CBC34}" type="slidenum">
              <a:rPr lang="fr-FR" smtClean="0"/>
              <a:pPr/>
              <a:t>7</a:t>
            </a:fld>
            <a:endParaRPr lang="fr-FR" dirty="0"/>
          </a:p>
        </p:txBody>
      </p:sp>
    </p:spTree>
    <p:extLst>
      <p:ext uri="{BB962C8B-B14F-4D97-AF65-F5344CB8AC3E}">
        <p14:creationId xmlns:p14="http://schemas.microsoft.com/office/powerpoint/2010/main" val="338725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5A52A13-FD32-454A-9CA7-F215459CBC34}" type="slidenum">
              <a:rPr lang="fr-FR" smtClean="0"/>
              <a:pPr/>
              <a:t>8</a:t>
            </a:fld>
            <a:endParaRPr lang="fr-FR" dirty="0"/>
          </a:p>
        </p:txBody>
      </p:sp>
    </p:spTree>
    <p:extLst>
      <p:ext uri="{BB962C8B-B14F-4D97-AF65-F5344CB8AC3E}">
        <p14:creationId xmlns:p14="http://schemas.microsoft.com/office/powerpoint/2010/main" val="342034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5A52A13-FD32-454A-9CA7-F215459CBC34}" type="slidenum">
              <a:rPr lang="fr-FR" smtClean="0"/>
              <a:pPr/>
              <a:t>12</a:t>
            </a:fld>
            <a:endParaRPr lang="fr-FR" dirty="0"/>
          </a:p>
        </p:txBody>
      </p:sp>
    </p:spTree>
    <p:extLst>
      <p:ext uri="{BB962C8B-B14F-4D97-AF65-F5344CB8AC3E}">
        <p14:creationId xmlns:p14="http://schemas.microsoft.com/office/powerpoint/2010/main" val="111383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5A52A13-FD32-454A-9CA7-F215459CBC34}" type="slidenum">
              <a:rPr lang="fr-FR" smtClean="0"/>
              <a:pPr/>
              <a:t>13</a:t>
            </a:fld>
            <a:endParaRPr lang="fr-FR" dirty="0"/>
          </a:p>
        </p:txBody>
      </p:sp>
    </p:spTree>
    <p:extLst>
      <p:ext uri="{BB962C8B-B14F-4D97-AF65-F5344CB8AC3E}">
        <p14:creationId xmlns:p14="http://schemas.microsoft.com/office/powerpoint/2010/main" val="127866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D2A4-8C78-FC47-989F-3B778A94559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F88222-1294-5F49-AAA4-C8F192E657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D78FBDE-25AB-8E41-9508-B3539039746D}"/>
              </a:ext>
            </a:extLst>
          </p:cNvPr>
          <p:cNvSpPr>
            <a:spLocks noGrp="1"/>
          </p:cNvSpPr>
          <p:nvPr>
            <p:ph type="dt" sz="half" idx="10"/>
          </p:nvPr>
        </p:nvSpPr>
        <p:spPr/>
        <p:txBody>
          <a:bodyPr/>
          <a:lstStyle/>
          <a:p>
            <a:fld id="{6F05DDF6-39CE-F940-B7EB-B3223A0EDA56}" type="datetimeFigureOut">
              <a:rPr lang="en-US" smtClean="0"/>
              <a:t>6/9/20</a:t>
            </a:fld>
            <a:endParaRPr lang="en-US"/>
          </a:p>
        </p:txBody>
      </p:sp>
      <p:sp>
        <p:nvSpPr>
          <p:cNvPr id="5" name="Footer Placeholder 4">
            <a:extLst>
              <a:ext uri="{FF2B5EF4-FFF2-40B4-BE49-F238E27FC236}">
                <a16:creationId xmlns:a16="http://schemas.microsoft.com/office/drawing/2014/main" id="{B0B4A4B6-64C0-A24C-9DCE-974C4F0C0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A7369-D128-DF40-91DE-632E5A24A063}"/>
              </a:ext>
            </a:extLst>
          </p:cNvPr>
          <p:cNvSpPr>
            <a:spLocks noGrp="1"/>
          </p:cNvSpPr>
          <p:nvPr>
            <p:ph type="sldNum" sz="quarter" idx="12"/>
          </p:nvPr>
        </p:nvSpPr>
        <p:spPr/>
        <p:txBody>
          <a:bodyPr/>
          <a:lstStyle/>
          <a:p>
            <a:fld id="{053B1C90-BF6A-3A41-B384-79CD15BA9479}" type="slidenum">
              <a:rPr lang="en-US" smtClean="0"/>
              <a:t>‹#›</a:t>
            </a:fld>
            <a:endParaRPr lang="en-US"/>
          </a:p>
        </p:txBody>
      </p:sp>
    </p:spTree>
    <p:extLst>
      <p:ext uri="{BB962C8B-B14F-4D97-AF65-F5344CB8AC3E}">
        <p14:creationId xmlns:p14="http://schemas.microsoft.com/office/powerpoint/2010/main" val="136008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F8FA-73F3-BF4A-860A-D544F4D51A1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2DC9BE-8820-2247-88E9-B4CA0A0BC2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FFD3D7-6ABE-9B4D-9C8C-C84DEA62B4C1}"/>
              </a:ext>
            </a:extLst>
          </p:cNvPr>
          <p:cNvSpPr>
            <a:spLocks noGrp="1"/>
          </p:cNvSpPr>
          <p:nvPr>
            <p:ph type="dt" sz="half" idx="10"/>
          </p:nvPr>
        </p:nvSpPr>
        <p:spPr/>
        <p:txBody>
          <a:bodyPr/>
          <a:lstStyle/>
          <a:p>
            <a:fld id="{6F05DDF6-39CE-F940-B7EB-B3223A0EDA56}" type="datetimeFigureOut">
              <a:rPr lang="en-US" smtClean="0"/>
              <a:t>6/9/20</a:t>
            </a:fld>
            <a:endParaRPr lang="en-US"/>
          </a:p>
        </p:txBody>
      </p:sp>
      <p:sp>
        <p:nvSpPr>
          <p:cNvPr id="5" name="Footer Placeholder 4">
            <a:extLst>
              <a:ext uri="{FF2B5EF4-FFF2-40B4-BE49-F238E27FC236}">
                <a16:creationId xmlns:a16="http://schemas.microsoft.com/office/drawing/2014/main" id="{4A4175A0-8758-DE42-956E-589BC034A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F9BAA-871D-C042-B304-3E2CD15BFD9C}"/>
              </a:ext>
            </a:extLst>
          </p:cNvPr>
          <p:cNvSpPr>
            <a:spLocks noGrp="1"/>
          </p:cNvSpPr>
          <p:nvPr>
            <p:ph type="sldNum" sz="quarter" idx="12"/>
          </p:nvPr>
        </p:nvSpPr>
        <p:spPr/>
        <p:txBody>
          <a:bodyPr/>
          <a:lstStyle/>
          <a:p>
            <a:fld id="{053B1C90-BF6A-3A41-B384-79CD15BA9479}" type="slidenum">
              <a:rPr lang="en-US" smtClean="0"/>
              <a:t>‹#›</a:t>
            </a:fld>
            <a:endParaRPr lang="en-US"/>
          </a:p>
        </p:txBody>
      </p:sp>
    </p:spTree>
    <p:extLst>
      <p:ext uri="{BB962C8B-B14F-4D97-AF65-F5344CB8AC3E}">
        <p14:creationId xmlns:p14="http://schemas.microsoft.com/office/powerpoint/2010/main" val="14968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50348F-186B-944A-8403-FA788EAE82E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82C29CF-A1CF-1C4B-B09C-1D8878B1E1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A09A45-493B-874E-9DC6-C6DD167076FF}"/>
              </a:ext>
            </a:extLst>
          </p:cNvPr>
          <p:cNvSpPr>
            <a:spLocks noGrp="1"/>
          </p:cNvSpPr>
          <p:nvPr>
            <p:ph type="dt" sz="half" idx="10"/>
          </p:nvPr>
        </p:nvSpPr>
        <p:spPr/>
        <p:txBody>
          <a:bodyPr/>
          <a:lstStyle/>
          <a:p>
            <a:fld id="{6F05DDF6-39CE-F940-B7EB-B3223A0EDA56}" type="datetimeFigureOut">
              <a:rPr lang="en-US" smtClean="0"/>
              <a:t>6/9/20</a:t>
            </a:fld>
            <a:endParaRPr lang="en-US"/>
          </a:p>
        </p:txBody>
      </p:sp>
      <p:sp>
        <p:nvSpPr>
          <p:cNvPr id="5" name="Footer Placeholder 4">
            <a:extLst>
              <a:ext uri="{FF2B5EF4-FFF2-40B4-BE49-F238E27FC236}">
                <a16:creationId xmlns:a16="http://schemas.microsoft.com/office/drawing/2014/main" id="{D90815A9-4B6B-E74B-A33C-BFEFD10FF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6BAB3-1F46-C04C-92DE-2A850DAEFD49}"/>
              </a:ext>
            </a:extLst>
          </p:cNvPr>
          <p:cNvSpPr>
            <a:spLocks noGrp="1"/>
          </p:cNvSpPr>
          <p:nvPr>
            <p:ph type="sldNum" sz="quarter" idx="12"/>
          </p:nvPr>
        </p:nvSpPr>
        <p:spPr/>
        <p:txBody>
          <a:bodyPr/>
          <a:lstStyle/>
          <a:p>
            <a:fld id="{053B1C90-BF6A-3A41-B384-79CD15BA9479}" type="slidenum">
              <a:rPr lang="en-US" smtClean="0"/>
              <a:t>‹#›</a:t>
            </a:fld>
            <a:endParaRPr lang="en-US"/>
          </a:p>
        </p:txBody>
      </p:sp>
    </p:spTree>
    <p:extLst>
      <p:ext uri="{BB962C8B-B14F-4D97-AF65-F5344CB8AC3E}">
        <p14:creationId xmlns:p14="http://schemas.microsoft.com/office/powerpoint/2010/main" val="353254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8623-A51A-7242-8D31-E7E80DF3A1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C690375-4B96-104D-9262-20A51EAA16D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583328-A670-C14E-961B-582F870D7158}"/>
              </a:ext>
            </a:extLst>
          </p:cNvPr>
          <p:cNvSpPr>
            <a:spLocks noGrp="1"/>
          </p:cNvSpPr>
          <p:nvPr>
            <p:ph type="dt" sz="half" idx="10"/>
          </p:nvPr>
        </p:nvSpPr>
        <p:spPr/>
        <p:txBody>
          <a:bodyPr/>
          <a:lstStyle/>
          <a:p>
            <a:fld id="{6F05DDF6-39CE-F940-B7EB-B3223A0EDA56}" type="datetimeFigureOut">
              <a:rPr lang="en-US" smtClean="0"/>
              <a:t>6/9/20</a:t>
            </a:fld>
            <a:endParaRPr lang="en-US"/>
          </a:p>
        </p:txBody>
      </p:sp>
      <p:sp>
        <p:nvSpPr>
          <p:cNvPr id="5" name="Footer Placeholder 4">
            <a:extLst>
              <a:ext uri="{FF2B5EF4-FFF2-40B4-BE49-F238E27FC236}">
                <a16:creationId xmlns:a16="http://schemas.microsoft.com/office/drawing/2014/main" id="{84633EB5-81A5-B54C-9D14-BF1DE170A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FEB3F-6B5A-E04B-9C5C-E6C0DBCECE88}"/>
              </a:ext>
            </a:extLst>
          </p:cNvPr>
          <p:cNvSpPr>
            <a:spLocks noGrp="1"/>
          </p:cNvSpPr>
          <p:nvPr>
            <p:ph type="sldNum" sz="quarter" idx="12"/>
          </p:nvPr>
        </p:nvSpPr>
        <p:spPr/>
        <p:txBody>
          <a:bodyPr/>
          <a:lstStyle/>
          <a:p>
            <a:fld id="{053B1C90-BF6A-3A41-B384-79CD15BA9479}" type="slidenum">
              <a:rPr lang="en-US" smtClean="0"/>
              <a:t>‹#›</a:t>
            </a:fld>
            <a:endParaRPr lang="en-US"/>
          </a:p>
        </p:txBody>
      </p:sp>
    </p:spTree>
    <p:extLst>
      <p:ext uri="{BB962C8B-B14F-4D97-AF65-F5344CB8AC3E}">
        <p14:creationId xmlns:p14="http://schemas.microsoft.com/office/powerpoint/2010/main" val="87751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4B9D-D065-2A43-9320-56626F038FC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AF1D23-47B8-3F48-9355-E8E3CF49F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BA78C64-D213-6D46-88C8-D5FF468F1BFD}"/>
              </a:ext>
            </a:extLst>
          </p:cNvPr>
          <p:cNvSpPr>
            <a:spLocks noGrp="1"/>
          </p:cNvSpPr>
          <p:nvPr>
            <p:ph type="dt" sz="half" idx="10"/>
          </p:nvPr>
        </p:nvSpPr>
        <p:spPr/>
        <p:txBody>
          <a:bodyPr/>
          <a:lstStyle/>
          <a:p>
            <a:fld id="{6F05DDF6-39CE-F940-B7EB-B3223A0EDA56}" type="datetimeFigureOut">
              <a:rPr lang="en-US" smtClean="0"/>
              <a:t>6/9/20</a:t>
            </a:fld>
            <a:endParaRPr lang="en-US"/>
          </a:p>
        </p:txBody>
      </p:sp>
      <p:sp>
        <p:nvSpPr>
          <p:cNvPr id="5" name="Footer Placeholder 4">
            <a:extLst>
              <a:ext uri="{FF2B5EF4-FFF2-40B4-BE49-F238E27FC236}">
                <a16:creationId xmlns:a16="http://schemas.microsoft.com/office/drawing/2014/main" id="{373D16C0-F335-6445-8EA2-F1CCECB49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35851-45B8-6E4B-807E-69D467ECF047}"/>
              </a:ext>
            </a:extLst>
          </p:cNvPr>
          <p:cNvSpPr>
            <a:spLocks noGrp="1"/>
          </p:cNvSpPr>
          <p:nvPr>
            <p:ph type="sldNum" sz="quarter" idx="12"/>
          </p:nvPr>
        </p:nvSpPr>
        <p:spPr/>
        <p:txBody>
          <a:bodyPr/>
          <a:lstStyle/>
          <a:p>
            <a:fld id="{053B1C90-BF6A-3A41-B384-79CD15BA9479}" type="slidenum">
              <a:rPr lang="en-US" smtClean="0"/>
              <a:t>‹#›</a:t>
            </a:fld>
            <a:endParaRPr lang="en-US"/>
          </a:p>
        </p:txBody>
      </p:sp>
    </p:spTree>
    <p:extLst>
      <p:ext uri="{BB962C8B-B14F-4D97-AF65-F5344CB8AC3E}">
        <p14:creationId xmlns:p14="http://schemas.microsoft.com/office/powerpoint/2010/main" val="330996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70E4-7ADE-CC41-9671-3D8739DA2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9536B45-01BA-0349-B1A6-F8F83C9745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8583531-B6EF-4249-9AC3-14B20CE819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0E90ABF-C43A-D145-AFCB-41CF51028367}"/>
              </a:ext>
            </a:extLst>
          </p:cNvPr>
          <p:cNvSpPr>
            <a:spLocks noGrp="1"/>
          </p:cNvSpPr>
          <p:nvPr>
            <p:ph type="dt" sz="half" idx="10"/>
          </p:nvPr>
        </p:nvSpPr>
        <p:spPr/>
        <p:txBody>
          <a:bodyPr/>
          <a:lstStyle/>
          <a:p>
            <a:fld id="{6F05DDF6-39CE-F940-B7EB-B3223A0EDA56}" type="datetimeFigureOut">
              <a:rPr lang="en-US" smtClean="0"/>
              <a:t>6/9/20</a:t>
            </a:fld>
            <a:endParaRPr lang="en-US"/>
          </a:p>
        </p:txBody>
      </p:sp>
      <p:sp>
        <p:nvSpPr>
          <p:cNvPr id="6" name="Footer Placeholder 5">
            <a:extLst>
              <a:ext uri="{FF2B5EF4-FFF2-40B4-BE49-F238E27FC236}">
                <a16:creationId xmlns:a16="http://schemas.microsoft.com/office/drawing/2014/main" id="{2EBC7D74-7F05-1D47-9BF3-DA2BBACEC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7837D-0F9C-E64A-BBA5-603DA7D551AB}"/>
              </a:ext>
            </a:extLst>
          </p:cNvPr>
          <p:cNvSpPr>
            <a:spLocks noGrp="1"/>
          </p:cNvSpPr>
          <p:nvPr>
            <p:ph type="sldNum" sz="quarter" idx="12"/>
          </p:nvPr>
        </p:nvSpPr>
        <p:spPr/>
        <p:txBody>
          <a:bodyPr/>
          <a:lstStyle/>
          <a:p>
            <a:fld id="{053B1C90-BF6A-3A41-B384-79CD15BA9479}" type="slidenum">
              <a:rPr lang="en-US" smtClean="0"/>
              <a:t>‹#›</a:t>
            </a:fld>
            <a:endParaRPr lang="en-US"/>
          </a:p>
        </p:txBody>
      </p:sp>
    </p:spTree>
    <p:extLst>
      <p:ext uri="{BB962C8B-B14F-4D97-AF65-F5344CB8AC3E}">
        <p14:creationId xmlns:p14="http://schemas.microsoft.com/office/powerpoint/2010/main" val="417899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B75D-C095-3641-9CCD-FBE887CD8F1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D3DDC7-3284-BD44-9748-9FBEA9A06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36855C-C356-9545-BF75-3CFFD76889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F4BEBA-2639-2246-B590-7CB7E08FA6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D10F77-C458-8245-9798-3E6BBFE10ED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116B964-3896-5B46-B37B-B3DB445CCE5A}"/>
              </a:ext>
            </a:extLst>
          </p:cNvPr>
          <p:cNvSpPr>
            <a:spLocks noGrp="1"/>
          </p:cNvSpPr>
          <p:nvPr>
            <p:ph type="dt" sz="half" idx="10"/>
          </p:nvPr>
        </p:nvSpPr>
        <p:spPr/>
        <p:txBody>
          <a:bodyPr/>
          <a:lstStyle/>
          <a:p>
            <a:fld id="{6F05DDF6-39CE-F940-B7EB-B3223A0EDA56}" type="datetimeFigureOut">
              <a:rPr lang="en-US" smtClean="0"/>
              <a:t>6/9/20</a:t>
            </a:fld>
            <a:endParaRPr lang="en-US"/>
          </a:p>
        </p:txBody>
      </p:sp>
      <p:sp>
        <p:nvSpPr>
          <p:cNvPr id="8" name="Footer Placeholder 7">
            <a:extLst>
              <a:ext uri="{FF2B5EF4-FFF2-40B4-BE49-F238E27FC236}">
                <a16:creationId xmlns:a16="http://schemas.microsoft.com/office/drawing/2014/main" id="{14100901-2176-AD45-95BA-DCB265F49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C9FD1C-B1DD-BD47-8700-DB48270DEB0A}"/>
              </a:ext>
            </a:extLst>
          </p:cNvPr>
          <p:cNvSpPr>
            <a:spLocks noGrp="1"/>
          </p:cNvSpPr>
          <p:nvPr>
            <p:ph type="sldNum" sz="quarter" idx="12"/>
          </p:nvPr>
        </p:nvSpPr>
        <p:spPr/>
        <p:txBody>
          <a:bodyPr/>
          <a:lstStyle/>
          <a:p>
            <a:fld id="{053B1C90-BF6A-3A41-B384-79CD15BA9479}" type="slidenum">
              <a:rPr lang="en-US" smtClean="0"/>
              <a:t>‹#›</a:t>
            </a:fld>
            <a:endParaRPr lang="en-US"/>
          </a:p>
        </p:txBody>
      </p:sp>
    </p:spTree>
    <p:extLst>
      <p:ext uri="{BB962C8B-B14F-4D97-AF65-F5344CB8AC3E}">
        <p14:creationId xmlns:p14="http://schemas.microsoft.com/office/powerpoint/2010/main" val="87590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7247-0C04-1447-9CF8-E1797258ACB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510270-2BB4-264F-B556-1E04761AD2A9}"/>
              </a:ext>
            </a:extLst>
          </p:cNvPr>
          <p:cNvSpPr>
            <a:spLocks noGrp="1"/>
          </p:cNvSpPr>
          <p:nvPr>
            <p:ph type="dt" sz="half" idx="10"/>
          </p:nvPr>
        </p:nvSpPr>
        <p:spPr/>
        <p:txBody>
          <a:bodyPr/>
          <a:lstStyle/>
          <a:p>
            <a:fld id="{6F05DDF6-39CE-F940-B7EB-B3223A0EDA56}" type="datetimeFigureOut">
              <a:rPr lang="en-US" smtClean="0"/>
              <a:t>6/9/20</a:t>
            </a:fld>
            <a:endParaRPr lang="en-US"/>
          </a:p>
        </p:txBody>
      </p:sp>
      <p:sp>
        <p:nvSpPr>
          <p:cNvPr id="4" name="Footer Placeholder 3">
            <a:extLst>
              <a:ext uri="{FF2B5EF4-FFF2-40B4-BE49-F238E27FC236}">
                <a16:creationId xmlns:a16="http://schemas.microsoft.com/office/drawing/2014/main" id="{04B294A2-3E52-3345-81E6-CE506AF563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6944AE-C5F7-C948-9BAE-90A8FA3C8734}"/>
              </a:ext>
            </a:extLst>
          </p:cNvPr>
          <p:cNvSpPr>
            <a:spLocks noGrp="1"/>
          </p:cNvSpPr>
          <p:nvPr>
            <p:ph type="sldNum" sz="quarter" idx="12"/>
          </p:nvPr>
        </p:nvSpPr>
        <p:spPr/>
        <p:txBody>
          <a:bodyPr/>
          <a:lstStyle/>
          <a:p>
            <a:fld id="{053B1C90-BF6A-3A41-B384-79CD15BA9479}" type="slidenum">
              <a:rPr lang="en-US" smtClean="0"/>
              <a:t>‹#›</a:t>
            </a:fld>
            <a:endParaRPr lang="en-US"/>
          </a:p>
        </p:txBody>
      </p:sp>
    </p:spTree>
    <p:extLst>
      <p:ext uri="{BB962C8B-B14F-4D97-AF65-F5344CB8AC3E}">
        <p14:creationId xmlns:p14="http://schemas.microsoft.com/office/powerpoint/2010/main" val="343781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048FF-EA76-F040-B433-487383AB9A8F}"/>
              </a:ext>
            </a:extLst>
          </p:cNvPr>
          <p:cNvSpPr>
            <a:spLocks noGrp="1"/>
          </p:cNvSpPr>
          <p:nvPr>
            <p:ph type="dt" sz="half" idx="10"/>
          </p:nvPr>
        </p:nvSpPr>
        <p:spPr/>
        <p:txBody>
          <a:bodyPr/>
          <a:lstStyle/>
          <a:p>
            <a:fld id="{6F05DDF6-39CE-F940-B7EB-B3223A0EDA56}" type="datetimeFigureOut">
              <a:rPr lang="en-US" smtClean="0"/>
              <a:t>6/9/20</a:t>
            </a:fld>
            <a:endParaRPr lang="en-US"/>
          </a:p>
        </p:txBody>
      </p:sp>
      <p:sp>
        <p:nvSpPr>
          <p:cNvPr id="3" name="Footer Placeholder 2">
            <a:extLst>
              <a:ext uri="{FF2B5EF4-FFF2-40B4-BE49-F238E27FC236}">
                <a16:creationId xmlns:a16="http://schemas.microsoft.com/office/drawing/2014/main" id="{66E2ED4B-0769-EA46-9149-C19E270036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05848-F988-954B-BD7B-41350D2BAD7B}"/>
              </a:ext>
            </a:extLst>
          </p:cNvPr>
          <p:cNvSpPr>
            <a:spLocks noGrp="1"/>
          </p:cNvSpPr>
          <p:nvPr>
            <p:ph type="sldNum" sz="quarter" idx="12"/>
          </p:nvPr>
        </p:nvSpPr>
        <p:spPr/>
        <p:txBody>
          <a:bodyPr/>
          <a:lstStyle/>
          <a:p>
            <a:fld id="{053B1C90-BF6A-3A41-B384-79CD15BA9479}" type="slidenum">
              <a:rPr lang="en-US" smtClean="0"/>
              <a:t>‹#›</a:t>
            </a:fld>
            <a:endParaRPr lang="en-US"/>
          </a:p>
        </p:txBody>
      </p:sp>
    </p:spTree>
    <p:extLst>
      <p:ext uri="{BB962C8B-B14F-4D97-AF65-F5344CB8AC3E}">
        <p14:creationId xmlns:p14="http://schemas.microsoft.com/office/powerpoint/2010/main" val="364479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F989-61BD-1B43-93FA-BDC7017723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60E8E86-5A5D-394C-AF12-4900D54F75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253DAEE-455E-9845-998D-07408B94C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6FBD71-3733-F348-A3A3-C5176DF3C359}"/>
              </a:ext>
            </a:extLst>
          </p:cNvPr>
          <p:cNvSpPr>
            <a:spLocks noGrp="1"/>
          </p:cNvSpPr>
          <p:nvPr>
            <p:ph type="dt" sz="half" idx="10"/>
          </p:nvPr>
        </p:nvSpPr>
        <p:spPr/>
        <p:txBody>
          <a:bodyPr/>
          <a:lstStyle/>
          <a:p>
            <a:fld id="{6F05DDF6-39CE-F940-B7EB-B3223A0EDA56}" type="datetimeFigureOut">
              <a:rPr lang="en-US" smtClean="0"/>
              <a:t>6/9/20</a:t>
            </a:fld>
            <a:endParaRPr lang="en-US"/>
          </a:p>
        </p:txBody>
      </p:sp>
      <p:sp>
        <p:nvSpPr>
          <p:cNvPr id="6" name="Footer Placeholder 5">
            <a:extLst>
              <a:ext uri="{FF2B5EF4-FFF2-40B4-BE49-F238E27FC236}">
                <a16:creationId xmlns:a16="http://schemas.microsoft.com/office/drawing/2014/main" id="{6513321F-341B-8C48-B841-B823F7AEC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C5B9E-5594-2E48-BC4F-F4B34B9409B8}"/>
              </a:ext>
            </a:extLst>
          </p:cNvPr>
          <p:cNvSpPr>
            <a:spLocks noGrp="1"/>
          </p:cNvSpPr>
          <p:nvPr>
            <p:ph type="sldNum" sz="quarter" idx="12"/>
          </p:nvPr>
        </p:nvSpPr>
        <p:spPr/>
        <p:txBody>
          <a:bodyPr/>
          <a:lstStyle/>
          <a:p>
            <a:fld id="{053B1C90-BF6A-3A41-B384-79CD15BA9479}" type="slidenum">
              <a:rPr lang="en-US" smtClean="0"/>
              <a:t>‹#›</a:t>
            </a:fld>
            <a:endParaRPr lang="en-US"/>
          </a:p>
        </p:txBody>
      </p:sp>
    </p:spTree>
    <p:extLst>
      <p:ext uri="{BB962C8B-B14F-4D97-AF65-F5344CB8AC3E}">
        <p14:creationId xmlns:p14="http://schemas.microsoft.com/office/powerpoint/2010/main" val="388669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22AF-BF96-F54A-82C5-C7C09EFFEA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8ED82F5-5228-A349-A6F4-62BC068012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AE3CD7-1207-3C44-ABF0-BA2417623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3DB549-C8DD-DE44-84FA-9CDD9F415CA9}"/>
              </a:ext>
            </a:extLst>
          </p:cNvPr>
          <p:cNvSpPr>
            <a:spLocks noGrp="1"/>
          </p:cNvSpPr>
          <p:nvPr>
            <p:ph type="dt" sz="half" idx="10"/>
          </p:nvPr>
        </p:nvSpPr>
        <p:spPr/>
        <p:txBody>
          <a:bodyPr/>
          <a:lstStyle/>
          <a:p>
            <a:fld id="{6F05DDF6-39CE-F940-B7EB-B3223A0EDA56}" type="datetimeFigureOut">
              <a:rPr lang="en-US" smtClean="0"/>
              <a:t>6/9/20</a:t>
            </a:fld>
            <a:endParaRPr lang="en-US"/>
          </a:p>
        </p:txBody>
      </p:sp>
      <p:sp>
        <p:nvSpPr>
          <p:cNvPr id="6" name="Footer Placeholder 5">
            <a:extLst>
              <a:ext uri="{FF2B5EF4-FFF2-40B4-BE49-F238E27FC236}">
                <a16:creationId xmlns:a16="http://schemas.microsoft.com/office/drawing/2014/main" id="{12359582-C9D0-DE46-A540-8EC641CF70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5FACE-55FF-F348-971C-E82548E40A19}"/>
              </a:ext>
            </a:extLst>
          </p:cNvPr>
          <p:cNvSpPr>
            <a:spLocks noGrp="1"/>
          </p:cNvSpPr>
          <p:nvPr>
            <p:ph type="sldNum" sz="quarter" idx="12"/>
          </p:nvPr>
        </p:nvSpPr>
        <p:spPr/>
        <p:txBody>
          <a:bodyPr/>
          <a:lstStyle/>
          <a:p>
            <a:fld id="{053B1C90-BF6A-3A41-B384-79CD15BA9479}" type="slidenum">
              <a:rPr lang="en-US" smtClean="0"/>
              <a:t>‹#›</a:t>
            </a:fld>
            <a:endParaRPr lang="en-US"/>
          </a:p>
        </p:txBody>
      </p:sp>
    </p:spTree>
    <p:extLst>
      <p:ext uri="{BB962C8B-B14F-4D97-AF65-F5344CB8AC3E}">
        <p14:creationId xmlns:p14="http://schemas.microsoft.com/office/powerpoint/2010/main" val="159446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5E36D6-2115-484D-8B1C-6C234783D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7D4D612-DCB4-FF43-8E4B-223C95AF1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1A4ADB0-2B56-E44D-8BAD-79B192F9B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fld id="{6F05DDF6-39CE-F940-B7EB-B3223A0EDA56}" type="datetimeFigureOut">
              <a:rPr lang="en-US" smtClean="0"/>
              <a:pPr/>
              <a:t>6/9/20</a:t>
            </a:fld>
            <a:endParaRPr lang="en-US" dirty="0"/>
          </a:p>
        </p:txBody>
      </p:sp>
      <p:sp>
        <p:nvSpPr>
          <p:cNvPr id="5" name="Footer Placeholder 4">
            <a:extLst>
              <a:ext uri="{FF2B5EF4-FFF2-40B4-BE49-F238E27FC236}">
                <a16:creationId xmlns:a16="http://schemas.microsoft.com/office/drawing/2014/main" id="{E1E9A436-10F7-2349-8558-6C1B52C0F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US" dirty="0"/>
          </a:p>
        </p:txBody>
      </p:sp>
      <p:sp>
        <p:nvSpPr>
          <p:cNvPr id="6" name="Slide Number Placeholder 5">
            <a:extLst>
              <a:ext uri="{FF2B5EF4-FFF2-40B4-BE49-F238E27FC236}">
                <a16:creationId xmlns:a16="http://schemas.microsoft.com/office/drawing/2014/main" id="{C454A8A2-6A9E-6F4F-B780-E7833D346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53B1C90-BF6A-3A41-B384-79CD15BA9479}" type="slidenum">
              <a:rPr lang="en-US" smtClean="0"/>
              <a:pPr/>
              <a:t>‹#›</a:t>
            </a:fld>
            <a:endParaRPr lang="en-US" dirty="0"/>
          </a:p>
        </p:txBody>
      </p:sp>
    </p:spTree>
    <p:extLst>
      <p:ext uri="{BB962C8B-B14F-4D97-AF65-F5344CB8AC3E}">
        <p14:creationId xmlns:p14="http://schemas.microsoft.com/office/powerpoint/2010/main" val="807485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02DC-DBE0-D042-B777-2F06CDF87E17}"/>
              </a:ext>
            </a:extLst>
          </p:cNvPr>
          <p:cNvSpPr>
            <a:spLocks noGrp="1"/>
          </p:cNvSpPr>
          <p:nvPr>
            <p:ph type="ctrTitle"/>
          </p:nvPr>
        </p:nvSpPr>
        <p:spPr>
          <a:xfrm>
            <a:off x="908304" y="1539906"/>
            <a:ext cx="10375392" cy="3891076"/>
          </a:xfrm>
        </p:spPr>
        <p:txBody>
          <a:bodyPr numCol="2">
            <a:normAutofit fontScale="90000"/>
          </a:bodyPr>
          <a:lstStyle/>
          <a:p>
            <a:pPr algn="l"/>
            <a:r>
              <a:rPr lang="fr-FR" noProof="0" dirty="0"/>
              <a:t>COVID-19</a:t>
            </a:r>
            <a:br>
              <a:rPr lang="fr-FR" noProof="0" dirty="0"/>
            </a:br>
            <a:r>
              <a:rPr lang="fr-FR" b="0" noProof="0" dirty="0">
                <a:latin typeface="Avenir Medium" panose="02000503020000020003" pitchFamily="2" charset="0"/>
              </a:rPr>
              <a:t>Module 2 : </a:t>
            </a:r>
            <a:br>
              <a:rPr lang="fr-FR" b="0" noProof="0" dirty="0">
                <a:latin typeface="Avenir Medium" panose="02000503020000020003" pitchFamily="2" charset="0"/>
              </a:rPr>
            </a:br>
            <a:br>
              <a:rPr lang="fr-FR" b="0" noProof="0" dirty="0">
                <a:latin typeface="Avenir Medium" panose="02000503020000020003" pitchFamily="2" charset="0"/>
              </a:rPr>
            </a:br>
            <a:br>
              <a:rPr lang="fr-FR" b="0" noProof="0" dirty="0">
                <a:latin typeface="Avenir Medium" panose="02000503020000020003" pitchFamily="2" charset="0"/>
              </a:rPr>
            </a:br>
            <a:br>
              <a:rPr lang="fr-FR" b="0" noProof="0" dirty="0">
                <a:latin typeface="Avenir Medium" panose="02000503020000020003" pitchFamily="2" charset="0"/>
              </a:rPr>
            </a:br>
            <a:br>
              <a:rPr lang="fr-FR" b="0" noProof="0" dirty="0">
                <a:latin typeface="Avenir Medium" panose="02000503020000020003" pitchFamily="2" charset="0"/>
              </a:rPr>
            </a:br>
            <a:r>
              <a:rPr lang="fr-FR" b="0" dirty="0">
                <a:latin typeface="Avenir Medium" panose="02000503020000020003" pitchFamily="2" charset="0"/>
              </a:rPr>
              <a:t>Procédures de lavage des mains</a:t>
            </a:r>
            <a:endParaRPr lang="fr-FR" b="0" noProof="0" dirty="0">
              <a:latin typeface="Avenir Medium" panose="02000503020000020003" pitchFamily="2" charset="0"/>
            </a:endParaRPr>
          </a:p>
        </p:txBody>
      </p:sp>
    </p:spTree>
    <p:extLst>
      <p:ext uri="{BB962C8B-B14F-4D97-AF65-F5344CB8AC3E}">
        <p14:creationId xmlns:p14="http://schemas.microsoft.com/office/powerpoint/2010/main" val="235240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D054-D9C1-7947-B05E-DE08931D77CE}"/>
              </a:ext>
            </a:extLst>
          </p:cNvPr>
          <p:cNvSpPr>
            <a:spLocks noGrp="1"/>
          </p:cNvSpPr>
          <p:nvPr>
            <p:ph type="title"/>
          </p:nvPr>
        </p:nvSpPr>
        <p:spPr/>
        <p:txBody>
          <a:bodyPr>
            <a:normAutofit fontScale="90000"/>
          </a:bodyPr>
          <a:lstStyle/>
          <a:p>
            <a:r>
              <a:rPr lang="fr-FR" dirty="0"/>
              <a:t>Est-il préférable de se laver les mains ou d’utiliser une solution hydro-alcoolique ?</a:t>
            </a:r>
          </a:p>
        </p:txBody>
      </p:sp>
      <p:sp>
        <p:nvSpPr>
          <p:cNvPr id="3" name="Content Placeholder 2">
            <a:extLst>
              <a:ext uri="{FF2B5EF4-FFF2-40B4-BE49-F238E27FC236}">
                <a16:creationId xmlns:a16="http://schemas.microsoft.com/office/drawing/2014/main" id="{1CD90C24-65FA-C046-B250-AB947D1F251F}"/>
              </a:ext>
            </a:extLst>
          </p:cNvPr>
          <p:cNvSpPr>
            <a:spLocks noGrp="1"/>
          </p:cNvSpPr>
          <p:nvPr>
            <p:ph idx="1"/>
          </p:nvPr>
        </p:nvSpPr>
        <p:spPr>
          <a:xfrm>
            <a:off x="838200" y="2190750"/>
            <a:ext cx="10515600" cy="4667250"/>
          </a:xfrm>
        </p:spPr>
        <p:txBody>
          <a:bodyPr>
            <a:normAutofit/>
          </a:bodyPr>
          <a:lstStyle/>
          <a:p>
            <a:r>
              <a:rPr lang="fr-FR" sz="3600" dirty="0"/>
              <a:t>De manière générale, le lavage des mains à l’eau et au savon et le gel hydro alcoolique sont très efficaces pour tuer la plupart des agents pathogènes</a:t>
            </a:r>
            <a:br>
              <a:rPr lang="fr-FR" sz="3600" dirty="0"/>
            </a:br>
            <a:endParaRPr lang="fr-FR" sz="3600" dirty="0"/>
          </a:p>
          <a:p>
            <a:r>
              <a:rPr lang="fr-FR" sz="3600" b="1" dirty="0"/>
              <a:t>LE PLUS IMPORTANT </a:t>
            </a:r>
            <a:r>
              <a:rPr lang="fr-FR" sz="3600" dirty="0"/>
              <a:t>c’est de </a:t>
            </a:r>
            <a:r>
              <a:rPr lang="fr-FR" sz="3600"/>
              <a:t>pratiquer correctement </a:t>
            </a:r>
            <a:r>
              <a:rPr lang="fr-FR" sz="3600" dirty="0"/>
              <a:t>le lavage des mains</a:t>
            </a:r>
          </a:p>
        </p:txBody>
      </p:sp>
    </p:spTree>
    <p:extLst>
      <p:ext uri="{BB962C8B-B14F-4D97-AF65-F5344CB8AC3E}">
        <p14:creationId xmlns:p14="http://schemas.microsoft.com/office/powerpoint/2010/main" val="187679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02DA-0063-5048-8926-485661C2BF70}"/>
              </a:ext>
            </a:extLst>
          </p:cNvPr>
          <p:cNvSpPr>
            <a:spLocks noGrp="1"/>
          </p:cNvSpPr>
          <p:nvPr>
            <p:ph type="title"/>
          </p:nvPr>
        </p:nvSpPr>
        <p:spPr>
          <a:xfrm>
            <a:off x="467833" y="110757"/>
            <a:ext cx="10744200" cy="1325563"/>
          </a:xfrm>
        </p:spPr>
        <p:txBody>
          <a:bodyPr>
            <a:normAutofit/>
          </a:bodyPr>
          <a:lstStyle/>
          <a:p>
            <a:r>
              <a:rPr lang="fr-FR" sz="4000" dirty="0"/>
              <a:t>Que faire si je n’ai pas de savon ?</a:t>
            </a:r>
          </a:p>
        </p:txBody>
      </p:sp>
      <p:sp>
        <p:nvSpPr>
          <p:cNvPr id="3" name="Content Placeholder 2">
            <a:extLst>
              <a:ext uri="{FF2B5EF4-FFF2-40B4-BE49-F238E27FC236}">
                <a16:creationId xmlns:a16="http://schemas.microsoft.com/office/drawing/2014/main" id="{F8F4B297-9D8F-344E-AFB6-E9AE8C192224}"/>
              </a:ext>
            </a:extLst>
          </p:cNvPr>
          <p:cNvSpPr>
            <a:spLocks noGrp="1"/>
          </p:cNvSpPr>
          <p:nvPr>
            <p:ph idx="1"/>
          </p:nvPr>
        </p:nvSpPr>
        <p:spPr>
          <a:xfrm>
            <a:off x="467833" y="1424763"/>
            <a:ext cx="11398101" cy="5068112"/>
          </a:xfrm>
        </p:spPr>
        <p:txBody>
          <a:bodyPr>
            <a:normAutofit/>
          </a:bodyPr>
          <a:lstStyle/>
          <a:p>
            <a:r>
              <a:rPr lang="fr-FR" sz="3200" dirty="0"/>
              <a:t>Si vous n’avez pas de savon et d’eau courante, l’eau chlorée à 0,05% et les solutions hydro-alcooliques contenant au moins 60 % d’alcool sont les solutions les plus efficaces. </a:t>
            </a:r>
          </a:p>
          <a:p>
            <a:r>
              <a:rPr lang="fr-FR" sz="3200" dirty="0"/>
              <a:t>Si vous n’avez accès à aucun de ces deux produits, l’utilisation d’eau savonneuse ou de cendres peut contribuer à éliminer le virus, mais de manière moins efficace. </a:t>
            </a:r>
          </a:p>
          <a:p>
            <a:r>
              <a:rPr lang="fr-FR" sz="3200" dirty="0"/>
              <a:t>Si vous devez avoir recours à l’une de ces deux méthodes, lavez-vous les mains le plus vite possible dès que vous avez accès à une installation adaptée et évitez de toucher les gens et les surfaces entre-temps.</a:t>
            </a:r>
          </a:p>
        </p:txBody>
      </p:sp>
    </p:spTree>
    <p:extLst>
      <p:ext uri="{BB962C8B-B14F-4D97-AF65-F5344CB8AC3E}">
        <p14:creationId xmlns:p14="http://schemas.microsoft.com/office/powerpoint/2010/main" val="248844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02D3-46DA-AF48-8719-32F72D12B3F6}"/>
              </a:ext>
            </a:extLst>
          </p:cNvPr>
          <p:cNvSpPr>
            <a:spLocks noGrp="1"/>
          </p:cNvSpPr>
          <p:nvPr>
            <p:ph type="title"/>
          </p:nvPr>
        </p:nvSpPr>
        <p:spPr>
          <a:xfrm>
            <a:off x="705612" y="365125"/>
            <a:ext cx="10780776" cy="2142548"/>
          </a:xfrm>
        </p:spPr>
        <p:txBody>
          <a:bodyPr>
            <a:normAutofit/>
          </a:bodyPr>
          <a:lstStyle/>
          <a:p>
            <a:r>
              <a:rPr lang="fr-FR" sz="4000" dirty="0"/>
              <a:t>Récapitulatif </a:t>
            </a:r>
            <a:br>
              <a:rPr lang="fr-FR" sz="4000" dirty="0"/>
            </a:br>
            <a:r>
              <a:rPr lang="fr-FR" sz="4000" dirty="0"/>
              <a:t>Bien se laver les mains pendant </a:t>
            </a:r>
            <a:br>
              <a:rPr lang="fr-FR" sz="4000" dirty="0"/>
            </a:br>
            <a:r>
              <a:rPr lang="fr-FR" sz="4000" dirty="0"/>
              <a:t>au moins 20 secondes – 6 actions clés</a:t>
            </a:r>
          </a:p>
        </p:txBody>
      </p:sp>
      <p:pic>
        <p:nvPicPr>
          <p:cNvPr id="5" name="Picture 4">
            <a:extLst>
              <a:ext uri="{FF2B5EF4-FFF2-40B4-BE49-F238E27FC236}">
                <a16:creationId xmlns:a16="http://schemas.microsoft.com/office/drawing/2014/main" id="{63CC7782-8D3A-0543-9BC3-DEF5ED693558}"/>
              </a:ext>
            </a:extLst>
          </p:cNvPr>
          <p:cNvPicPr>
            <a:picLocks noChangeAspect="1"/>
          </p:cNvPicPr>
          <p:nvPr/>
        </p:nvPicPr>
        <p:blipFill rotWithShape="1">
          <a:blip r:embed="rId3"/>
          <a:srcRect l="18334" t="18480" r="19139" b="55757"/>
          <a:stretch/>
        </p:blipFill>
        <p:spPr>
          <a:xfrm>
            <a:off x="1553878" y="3132667"/>
            <a:ext cx="5765691" cy="3360208"/>
          </a:xfrm>
          <a:prstGeom prst="rect">
            <a:avLst/>
          </a:prstGeom>
        </p:spPr>
      </p:pic>
      <p:pic>
        <p:nvPicPr>
          <p:cNvPr id="7" name="Picture 6">
            <a:extLst>
              <a:ext uri="{FF2B5EF4-FFF2-40B4-BE49-F238E27FC236}">
                <a16:creationId xmlns:a16="http://schemas.microsoft.com/office/drawing/2014/main" id="{0E306A1F-D3D6-204E-A94D-21B969B876AB}"/>
              </a:ext>
            </a:extLst>
          </p:cNvPr>
          <p:cNvPicPr>
            <a:picLocks noChangeAspect="1"/>
          </p:cNvPicPr>
          <p:nvPr/>
        </p:nvPicPr>
        <p:blipFill rotWithShape="1">
          <a:blip r:embed="rId4"/>
          <a:srcRect l="17995" t="45365" r="53715" b="31065"/>
          <a:stretch/>
        </p:blipFill>
        <p:spPr>
          <a:xfrm>
            <a:off x="7997068" y="3132666"/>
            <a:ext cx="2622740" cy="3090769"/>
          </a:xfrm>
          <a:prstGeom prst="rect">
            <a:avLst/>
          </a:prstGeom>
        </p:spPr>
      </p:pic>
    </p:spTree>
    <p:extLst>
      <p:ext uri="{BB962C8B-B14F-4D97-AF65-F5344CB8AC3E}">
        <p14:creationId xmlns:p14="http://schemas.microsoft.com/office/powerpoint/2010/main" val="274802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02D3-46DA-AF48-8719-32F72D12B3F6}"/>
              </a:ext>
            </a:extLst>
          </p:cNvPr>
          <p:cNvSpPr>
            <a:spLocks noGrp="1"/>
          </p:cNvSpPr>
          <p:nvPr>
            <p:ph type="title"/>
          </p:nvPr>
        </p:nvSpPr>
        <p:spPr>
          <a:xfrm>
            <a:off x="705612" y="365125"/>
            <a:ext cx="10780776" cy="2142548"/>
          </a:xfrm>
        </p:spPr>
        <p:txBody>
          <a:bodyPr>
            <a:normAutofit/>
          </a:bodyPr>
          <a:lstStyle/>
          <a:p>
            <a:r>
              <a:rPr lang="fr-FR" sz="4000" dirty="0"/>
              <a:t>Récapitulatif </a:t>
            </a:r>
            <a:br>
              <a:rPr lang="fr-FR" sz="4000" dirty="0"/>
            </a:br>
            <a:r>
              <a:rPr lang="fr-FR" sz="4000" dirty="0"/>
              <a:t>Bien se laver les mains pendant </a:t>
            </a:r>
            <a:br>
              <a:rPr lang="fr-FR" sz="4000" dirty="0"/>
            </a:br>
            <a:r>
              <a:rPr lang="fr-FR" sz="4000" dirty="0"/>
              <a:t>au moins 20 secondes – 6 actions clés</a:t>
            </a:r>
          </a:p>
        </p:txBody>
      </p:sp>
      <p:pic>
        <p:nvPicPr>
          <p:cNvPr id="5" name="Picture 4">
            <a:extLst>
              <a:ext uri="{FF2B5EF4-FFF2-40B4-BE49-F238E27FC236}">
                <a16:creationId xmlns:a16="http://schemas.microsoft.com/office/drawing/2014/main" id="{63CC7782-8D3A-0543-9BC3-DEF5ED693558}"/>
              </a:ext>
            </a:extLst>
          </p:cNvPr>
          <p:cNvPicPr>
            <a:picLocks noChangeAspect="1"/>
          </p:cNvPicPr>
          <p:nvPr/>
        </p:nvPicPr>
        <p:blipFill rotWithShape="1">
          <a:blip r:embed="rId3"/>
          <a:srcRect l="53506" t="45400" r="19299" b="28837"/>
          <a:stretch/>
        </p:blipFill>
        <p:spPr>
          <a:xfrm>
            <a:off x="1614389" y="3132667"/>
            <a:ext cx="2507759" cy="3360208"/>
          </a:xfrm>
          <a:prstGeom prst="rect">
            <a:avLst/>
          </a:prstGeom>
        </p:spPr>
      </p:pic>
      <p:pic>
        <p:nvPicPr>
          <p:cNvPr id="7" name="Picture 6">
            <a:extLst>
              <a:ext uri="{FF2B5EF4-FFF2-40B4-BE49-F238E27FC236}">
                <a16:creationId xmlns:a16="http://schemas.microsoft.com/office/drawing/2014/main" id="{0E306A1F-D3D6-204E-A94D-21B969B876AB}"/>
              </a:ext>
            </a:extLst>
          </p:cNvPr>
          <p:cNvPicPr>
            <a:picLocks noChangeAspect="1"/>
          </p:cNvPicPr>
          <p:nvPr/>
        </p:nvPicPr>
        <p:blipFill rotWithShape="1">
          <a:blip r:embed="rId4"/>
          <a:srcRect l="18748" t="71807" r="19194" b="4839"/>
          <a:stretch/>
        </p:blipFill>
        <p:spPr>
          <a:xfrm>
            <a:off x="4823604" y="3132667"/>
            <a:ext cx="5753340" cy="3062487"/>
          </a:xfrm>
          <a:prstGeom prst="rect">
            <a:avLst/>
          </a:prstGeom>
        </p:spPr>
      </p:pic>
    </p:spTree>
    <p:extLst>
      <p:ext uri="{BB962C8B-B14F-4D97-AF65-F5344CB8AC3E}">
        <p14:creationId xmlns:p14="http://schemas.microsoft.com/office/powerpoint/2010/main" val="276336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02DA-0063-5048-8926-485661C2BF70}"/>
              </a:ext>
            </a:extLst>
          </p:cNvPr>
          <p:cNvSpPr>
            <a:spLocks noGrp="1"/>
          </p:cNvSpPr>
          <p:nvPr>
            <p:ph type="title"/>
          </p:nvPr>
        </p:nvSpPr>
        <p:spPr>
          <a:xfrm>
            <a:off x="723900" y="-180188"/>
            <a:ext cx="10744200" cy="1325563"/>
          </a:xfrm>
        </p:spPr>
        <p:txBody>
          <a:bodyPr>
            <a:normAutofit/>
          </a:bodyPr>
          <a:lstStyle/>
          <a:p>
            <a:pPr algn="ctr"/>
            <a:r>
              <a:rPr lang="fr-FR" sz="2800" dirty="0"/>
              <a:t>Solution de nettoyage 0,05 %</a:t>
            </a:r>
          </a:p>
        </p:txBody>
      </p:sp>
      <p:pic>
        <p:nvPicPr>
          <p:cNvPr id="5" name="Picture 4" descr="A screenshot of a social media post&#10;&#10;Description automatically generated">
            <a:extLst>
              <a:ext uri="{FF2B5EF4-FFF2-40B4-BE49-F238E27FC236}">
                <a16:creationId xmlns:a16="http://schemas.microsoft.com/office/drawing/2014/main" id="{023FB0C7-EAD0-C649-AD03-1B3ACDCDACBA}"/>
              </a:ext>
            </a:extLst>
          </p:cNvPr>
          <p:cNvPicPr>
            <a:picLocks noChangeAspect="1"/>
          </p:cNvPicPr>
          <p:nvPr/>
        </p:nvPicPr>
        <p:blipFill>
          <a:blip r:embed="rId2"/>
          <a:stretch>
            <a:fillRect/>
          </a:stretch>
        </p:blipFill>
        <p:spPr>
          <a:xfrm>
            <a:off x="1704517" y="636732"/>
            <a:ext cx="8782966" cy="6221268"/>
          </a:xfrm>
          <a:prstGeom prst="rect">
            <a:avLst/>
          </a:prstGeom>
        </p:spPr>
      </p:pic>
    </p:spTree>
    <p:extLst>
      <p:ext uri="{BB962C8B-B14F-4D97-AF65-F5344CB8AC3E}">
        <p14:creationId xmlns:p14="http://schemas.microsoft.com/office/powerpoint/2010/main" val="106139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02DA-0063-5048-8926-485661C2BF70}"/>
              </a:ext>
            </a:extLst>
          </p:cNvPr>
          <p:cNvSpPr>
            <a:spLocks noGrp="1"/>
          </p:cNvSpPr>
          <p:nvPr>
            <p:ph type="title"/>
          </p:nvPr>
        </p:nvSpPr>
        <p:spPr>
          <a:xfrm>
            <a:off x="467833" y="110757"/>
            <a:ext cx="10744200" cy="1325563"/>
          </a:xfrm>
        </p:spPr>
        <p:txBody>
          <a:bodyPr>
            <a:normAutofit/>
          </a:bodyPr>
          <a:lstStyle/>
          <a:p>
            <a:r>
              <a:rPr lang="fr-FR" sz="4000" dirty="0"/>
              <a:t>D'autres solutions de nettoyage</a:t>
            </a:r>
          </a:p>
        </p:txBody>
      </p:sp>
      <p:graphicFrame>
        <p:nvGraphicFramePr>
          <p:cNvPr id="4" name="Content Placeholder 3">
            <a:extLst>
              <a:ext uri="{FF2B5EF4-FFF2-40B4-BE49-F238E27FC236}">
                <a16:creationId xmlns:a16="http://schemas.microsoft.com/office/drawing/2014/main" id="{83C21417-6AC3-3346-BDB3-E5D01A8E5837}"/>
              </a:ext>
            </a:extLst>
          </p:cNvPr>
          <p:cNvGraphicFramePr>
            <a:graphicFrameLocks noGrp="1"/>
          </p:cNvGraphicFramePr>
          <p:nvPr>
            <p:ph idx="1"/>
            <p:extLst>
              <p:ext uri="{D42A27DB-BD31-4B8C-83A1-F6EECF244321}">
                <p14:modId xmlns:p14="http://schemas.microsoft.com/office/powerpoint/2010/main" val="2525405937"/>
              </p:ext>
            </p:extLst>
          </p:nvPr>
        </p:nvGraphicFramePr>
        <p:xfrm>
          <a:off x="468313" y="1423988"/>
          <a:ext cx="11398251" cy="3657600"/>
        </p:xfrm>
        <a:graphic>
          <a:graphicData uri="http://schemas.openxmlformats.org/drawingml/2006/table">
            <a:tbl>
              <a:tblPr firstRow="1" bandRow="1">
                <a:tableStyleId>{5C22544A-7EE6-4342-B048-85BDC9FD1C3A}</a:tableStyleId>
              </a:tblPr>
              <a:tblGrid>
                <a:gridCol w="3799417">
                  <a:extLst>
                    <a:ext uri="{9D8B030D-6E8A-4147-A177-3AD203B41FA5}">
                      <a16:colId xmlns:a16="http://schemas.microsoft.com/office/drawing/2014/main" val="2533303914"/>
                    </a:ext>
                  </a:extLst>
                </a:gridCol>
                <a:gridCol w="3799417">
                  <a:extLst>
                    <a:ext uri="{9D8B030D-6E8A-4147-A177-3AD203B41FA5}">
                      <a16:colId xmlns:a16="http://schemas.microsoft.com/office/drawing/2014/main" val="877192643"/>
                    </a:ext>
                  </a:extLst>
                </a:gridCol>
                <a:gridCol w="3799417">
                  <a:extLst>
                    <a:ext uri="{9D8B030D-6E8A-4147-A177-3AD203B41FA5}">
                      <a16:colId xmlns:a16="http://schemas.microsoft.com/office/drawing/2014/main" val="672036287"/>
                    </a:ext>
                  </a:extLst>
                </a:gridCol>
              </a:tblGrid>
              <a:tr h="370840">
                <a:tc>
                  <a:txBody>
                    <a:bodyPr/>
                    <a:lstStyle/>
                    <a:p>
                      <a:pPr algn="l"/>
                      <a:r>
                        <a:rPr lang="fr-FR" b="1" noProof="0" dirty="0">
                          <a:effectLst/>
                        </a:rPr>
                        <a:t>Produit chloré</a:t>
                      </a:r>
                      <a:br>
                        <a:rPr lang="fr-FR" noProof="0" dirty="0">
                          <a:effectLst/>
                        </a:rPr>
                      </a:br>
                      <a:endParaRPr lang="fr-FR" noProof="0" dirty="0">
                        <a:effectLst/>
                      </a:endParaRPr>
                    </a:p>
                  </a:txBody>
                  <a:tcPr anchor="ctr"/>
                </a:tc>
                <a:tc>
                  <a:txBody>
                    <a:bodyPr/>
                    <a:lstStyle/>
                    <a:p>
                      <a:pPr algn="l"/>
                      <a:r>
                        <a:rPr lang="fr-FR" b="1" noProof="0" dirty="0">
                          <a:effectLst/>
                        </a:rPr>
                        <a:t>Sols, surfaces, équipements</a:t>
                      </a:r>
                      <a:br>
                        <a:rPr lang="fr-FR" noProof="0" dirty="0">
                          <a:effectLst/>
                        </a:rPr>
                      </a:br>
                      <a:r>
                        <a:rPr lang="fr-FR" noProof="0" dirty="0">
                          <a:effectLst/>
                        </a:rPr>
                        <a:t>Concentration finale : </a:t>
                      </a:r>
                      <a:r>
                        <a:rPr lang="fr-FR" b="1" noProof="0" dirty="0">
                          <a:effectLst/>
                        </a:rPr>
                        <a:t>0,5 % de chlore actif</a:t>
                      </a:r>
                      <a:endParaRPr lang="fr-FR" noProof="0" dirty="0">
                        <a:effectLst/>
                      </a:endParaRPr>
                    </a:p>
                  </a:txBody>
                  <a:tcPr anchor="ctr"/>
                </a:tc>
                <a:tc>
                  <a:txBody>
                    <a:bodyPr/>
                    <a:lstStyle/>
                    <a:p>
                      <a:r>
                        <a:rPr lang="fr-FR" sz="1800" b="1" i="0" kern="1200" noProof="0">
                          <a:solidFill>
                            <a:schemeClr val="lt1"/>
                          </a:solidFill>
                          <a:effectLst/>
                          <a:latin typeface="+mn-lt"/>
                          <a:ea typeface="+mn-ea"/>
                          <a:cs typeface="+mn-cs"/>
                        </a:rPr>
                        <a:t>Corps et fluides corporels** (diarrhée, vomi dans les larges contenants)</a:t>
                      </a:r>
                      <a:br>
                        <a:rPr lang="fr-FR" sz="1800" b="1" i="0" kern="1200" noProof="0">
                          <a:solidFill>
                            <a:schemeClr val="lt1"/>
                          </a:solidFill>
                          <a:effectLst/>
                          <a:latin typeface="+mn-lt"/>
                          <a:ea typeface="+mn-ea"/>
                          <a:cs typeface="+mn-cs"/>
                        </a:rPr>
                      </a:br>
                      <a:r>
                        <a:rPr lang="fr-FR" sz="1800" b="0" i="0" kern="1200" noProof="0">
                          <a:solidFill>
                            <a:schemeClr val="lt1"/>
                          </a:solidFill>
                          <a:effectLst/>
                          <a:latin typeface="+mn-lt"/>
                          <a:ea typeface="+mn-ea"/>
                          <a:cs typeface="+mn-cs"/>
                        </a:rPr>
                        <a:t>Concentration finale : </a:t>
                      </a:r>
                      <a:r>
                        <a:rPr lang="fr-FR" sz="1800" b="1" i="0" kern="1200" noProof="0">
                          <a:solidFill>
                            <a:schemeClr val="lt1"/>
                          </a:solidFill>
                          <a:effectLst/>
                          <a:latin typeface="+mn-lt"/>
                          <a:ea typeface="+mn-ea"/>
                          <a:cs typeface="+mn-cs"/>
                        </a:rPr>
                        <a:t>2 % de chlore actif</a:t>
                      </a:r>
                      <a:r>
                        <a:rPr lang="fr-FR" sz="1800" b="0" i="0" kern="1200" noProof="0">
                          <a:solidFill>
                            <a:schemeClr val="lt1"/>
                          </a:solidFill>
                          <a:effectLst/>
                          <a:latin typeface="+mn-lt"/>
                          <a:ea typeface="+mn-ea"/>
                          <a:cs typeface="+mn-cs"/>
                        </a:rPr>
                        <a:t>. Attendre au moins 2 heures avant de les jeter</a:t>
                      </a:r>
                      <a:endParaRPr lang="fr-FR" noProof="0"/>
                    </a:p>
                  </a:txBody>
                  <a:tcPr/>
                </a:tc>
                <a:extLst>
                  <a:ext uri="{0D108BD9-81ED-4DB2-BD59-A6C34878D82A}">
                    <a16:rowId xmlns:a16="http://schemas.microsoft.com/office/drawing/2014/main" val="647771239"/>
                  </a:ext>
                </a:extLst>
              </a:tr>
              <a:tr h="370840">
                <a:tc>
                  <a:txBody>
                    <a:bodyPr/>
                    <a:lstStyle/>
                    <a:p>
                      <a:pPr algn="l"/>
                      <a:r>
                        <a:rPr lang="fr-FR" noProof="0">
                          <a:effectLst/>
                        </a:rPr>
                        <a:t>Eau de javel domestique (5 % de chlore actif)</a:t>
                      </a:r>
                    </a:p>
                  </a:txBody>
                  <a:tcPr anchor="ctr"/>
                </a:tc>
                <a:tc>
                  <a:txBody>
                    <a:bodyPr/>
                    <a:lstStyle/>
                    <a:p>
                      <a:pPr algn="l"/>
                      <a:r>
                        <a:rPr lang="fr-FR" noProof="0">
                          <a:effectLst/>
                        </a:rPr>
                        <a:t>1 litre d’eau de javel pour 10 litres d’eau</a:t>
                      </a:r>
                    </a:p>
                  </a:txBody>
                  <a:tcPr anchor="ctr"/>
                </a:tc>
                <a:tc>
                  <a:txBody>
                    <a:bodyPr/>
                    <a:lstStyle/>
                    <a:p>
                      <a:pPr algn="l"/>
                      <a:r>
                        <a:rPr lang="fr-FR" noProof="0">
                          <a:effectLst/>
                        </a:rPr>
                        <a:t>4 litres d’eau de javel pour 6 litres d’eau (2 %)</a:t>
                      </a:r>
                    </a:p>
                  </a:txBody>
                  <a:tcPr anchor="ctr"/>
                </a:tc>
                <a:extLst>
                  <a:ext uri="{0D108BD9-81ED-4DB2-BD59-A6C34878D82A}">
                    <a16:rowId xmlns:a16="http://schemas.microsoft.com/office/drawing/2014/main" val="2327128814"/>
                  </a:ext>
                </a:extLst>
              </a:tr>
              <a:tr h="370840">
                <a:tc>
                  <a:txBody>
                    <a:bodyPr/>
                    <a:lstStyle/>
                    <a:p>
                      <a:pPr algn="l"/>
                      <a:r>
                        <a:rPr lang="fr-FR" noProof="0">
                          <a:effectLst/>
                        </a:rPr>
                        <a:t>Eau de javel domestique (30 % de chlore actif)</a:t>
                      </a:r>
                    </a:p>
                  </a:txBody>
                  <a:tcPr anchor="ctr"/>
                </a:tc>
                <a:tc>
                  <a:txBody>
                    <a:bodyPr/>
                    <a:lstStyle/>
                    <a:p>
                      <a:pPr algn="l"/>
                      <a:r>
                        <a:rPr lang="fr-FR" noProof="0">
                          <a:effectLst/>
                        </a:rPr>
                        <a:t>16 g ou 1 cuillère à soupe à 1 litre d’eau</a:t>
                      </a:r>
                    </a:p>
                  </a:txBody>
                  <a:tcPr anchor="ctr"/>
                </a:tc>
                <a:tc>
                  <a:txBody>
                    <a:bodyPr/>
                    <a:lstStyle/>
                    <a:p>
                      <a:pPr algn="l"/>
                      <a:r>
                        <a:rPr lang="fr-FR" noProof="0">
                          <a:effectLst/>
                        </a:rPr>
                        <a:t>64 g ou 4 cuillères à soupe à 1 litre d’eau (2 %)</a:t>
                      </a:r>
                    </a:p>
                  </a:txBody>
                  <a:tcPr anchor="ctr"/>
                </a:tc>
                <a:extLst>
                  <a:ext uri="{0D108BD9-81ED-4DB2-BD59-A6C34878D82A}">
                    <a16:rowId xmlns:a16="http://schemas.microsoft.com/office/drawing/2014/main" val="2420016352"/>
                  </a:ext>
                </a:extLst>
              </a:tr>
              <a:tr h="370840">
                <a:tc>
                  <a:txBody>
                    <a:bodyPr/>
                    <a:lstStyle/>
                    <a:p>
                      <a:pPr algn="l"/>
                      <a:r>
                        <a:rPr lang="fr-FR" noProof="0">
                          <a:effectLst/>
                        </a:rPr>
                        <a:t>Poudre d’hypochlorite de calcium ou granules de chlore (70 % de chlore actif)</a:t>
                      </a:r>
                    </a:p>
                  </a:txBody>
                  <a:tcPr anchor="ctr"/>
                </a:tc>
                <a:tc>
                  <a:txBody>
                    <a:bodyPr/>
                    <a:lstStyle/>
                    <a:p>
                      <a:pPr algn="l"/>
                      <a:r>
                        <a:rPr lang="fr-FR" noProof="0">
                          <a:effectLst/>
                        </a:rPr>
                        <a:t>7 g ou 1/2 cuillère à soupe à 1 litre d’eau</a:t>
                      </a:r>
                    </a:p>
                  </a:txBody>
                  <a:tcPr anchor="ctr"/>
                </a:tc>
                <a:tc>
                  <a:txBody>
                    <a:bodyPr/>
                    <a:lstStyle/>
                    <a:p>
                      <a:pPr algn="l"/>
                      <a:r>
                        <a:rPr lang="fr-FR" noProof="0" dirty="0">
                          <a:effectLst/>
                        </a:rPr>
                        <a:t>28 g ou 2 cuillères à soupe à 1 litre d’eau (2 %)</a:t>
                      </a:r>
                    </a:p>
                  </a:txBody>
                  <a:tcPr anchor="ctr"/>
                </a:tc>
                <a:extLst>
                  <a:ext uri="{0D108BD9-81ED-4DB2-BD59-A6C34878D82A}">
                    <a16:rowId xmlns:a16="http://schemas.microsoft.com/office/drawing/2014/main" val="3862507899"/>
                  </a:ext>
                </a:extLst>
              </a:tr>
            </a:tbl>
          </a:graphicData>
        </a:graphic>
      </p:graphicFrame>
      <p:sp>
        <p:nvSpPr>
          <p:cNvPr id="5" name="TextBox 4">
            <a:extLst>
              <a:ext uri="{FF2B5EF4-FFF2-40B4-BE49-F238E27FC236}">
                <a16:creationId xmlns:a16="http://schemas.microsoft.com/office/drawing/2014/main" id="{2085C6A5-0630-F649-9692-130A84EF9DF4}"/>
              </a:ext>
            </a:extLst>
          </p:cNvPr>
          <p:cNvSpPr txBox="1"/>
          <p:nvPr/>
        </p:nvSpPr>
        <p:spPr>
          <a:xfrm>
            <a:off x="467833" y="5500688"/>
            <a:ext cx="11398251" cy="2031325"/>
          </a:xfrm>
          <a:prstGeom prst="rect">
            <a:avLst/>
          </a:prstGeom>
          <a:noFill/>
        </p:spPr>
        <p:txBody>
          <a:bodyPr wrap="square" rtlCol="0">
            <a:spAutoFit/>
          </a:bodyPr>
          <a:lstStyle/>
          <a:p>
            <a:r>
              <a:rPr lang="fr-FR" b="1" dirty="0"/>
              <a:t>* Toujours</a:t>
            </a:r>
            <a:r>
              <a:rPr lang="fr-FR" dirty="0"/>
              <a:t> étiqueter les solutions à l’aide d’un marqueur indélébile</a:t>
            </a:r>
          </a:p>
          <a:p>
            <a:r>
              <a:rPr lang="fr-FR" b="1" dirty="0"/>
              <a:t>** </a:t>
            </a:r>
            <a:r>
              <a:rPr lang="fr-FR" dirty="0"/>
              <a:t>Si le chlore est en quantité limitée, les fluides corporels peuvent être traités avec une concentration finale de 0,5 % de chlore, mais les fluides doivent être maintenus dans la solution et remués de manière occasionnelle pendant au moins </a:t>
            </a:r>
            <a:r>
              <a:rPr lang="fr-FR" b="1" dirty="0"/>
              <a:t>6 heures</a:t>
            </a:r>
            <a:r>
              <a:rPr lang="fr-FR" dirty="0"/>
              <a:t> avant de les jeter.</a:t>
            </a:r>
          </a:p>
          <a:p>
            <a:br>
              <a:rPr lang="fr-FR" dirty="0"/>
            </a:br>
            <a:endParaRPr lang="fr-FR" dirty="0"/>
          </a:p>
          <a:p>
            <a:endParaRPr lang="fr-FR" dirty="0"/>
          </a:p>
        </p:txBody>
      </p:sp>
    </p:spTree>
    <p:extLst>
      <p:ext uri="{BB962C8B-B14F-4D97-AF65-F5344CB8AC3E}">
        <p14:creationId xmlns:p14="http://schemas.microsoft.com/office/powerpoint/2010/main" val="271011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6205-6685-7F47-9704-113000D28985}"/>
              </a:ext>
            </a:extLst>
          </p:cNvPr>
          <p:cNvSpPr>
            <a:spLocks noGrp="1"/>
          </p:cNvSpPr>
          <p:nvPr>
            <p:ph type="title"/>
          </p:nvPr>
        </p:nvSpPr>
        <p:spPr/>
        <p:txBody>
          <a:bodyPr/>
          <a:lstStyle/>
          <a:p>
            <a:r>
              <a:rPr lang="fr-FR" noProof="0" dirty="0"/>
              <a:t>Buts et objectifs</a:t>
            </a:r>
          </a:p>
        </p:txBody>
      </p:sp>
      <p:sp>
        <p:nvSpPr>
          <p:cNvPr id="3" name="Content Placeholder 2">
            <a:extLst>
              <a:ext uri="{FF2B5EF4-FFF2-40B4-BE49-F238E27FC236}">
                <a16:creationId xmlns:a16="http://schemas.microsoft.com/office/drawing/2014/main" id="{E90BB145-7381-644A-A57E-F762B74946A2}"/>
              </a:ext>
            </a:extLst>
          </p:cNvPr>
          <p:cNvSpPr>
            <a:spLocks noGrp="1"/>
          </p:cNvSpPr>
          <p:nvPr>
            <p:ph idx="1"/>
          </p:nvPr>
        </p:nvSpPr>
        <p:spPr>
          <a:xfrm>
            <a:off x="838200" y="1399592"/>
            <a:ext cx="10515600" cy="5093283"/>
          </a:xfrm>
        </p:spPr>
        <p:txBody>
          <a:bodyPr>
            <a:normAutofit/>
          </a:bodyPr>
          <a:lstStyle/>
          <a:p>
            <a:pPr marL="0" lvl="0" indent="0" algn="just">
              <a:buNone/>
            </a:pPr>
            <a:endParaRPr lang="fr-FR" noProof="0" dirty="0"/>
          </a:p>
          <a:p>
            <a:r>
              <a:rPr lang="fr-FR" dirty="0"/>
              <a:t>L’objectif de ce module est d’assurer une approche standardisée sur le lavage correct des mains</a:t>
            </a:r>
          </a:p>
          <a:p>
            <a:r>
              <a:rPr lang="fr-FR" dirty="0"/>
              <a:t>Les virus respiratoires tels que le COVID-19 se propagent lorsque du mucus ou des gouttelettes contenant le virus pénètrent dans votre corps à travers les yeux, le nez ou la bouche. Le plus souvent, ce contact a lieu par les mains</a:t>
            </a:r>
          </a:p>
          <a:p>
            <a:r>
              <a:rPr lang="fr-FR" dirty="0"/>
              <a:t>Durant une pandémie, le fait de se laver fréquemment les mains avec de l’eau et du savon fait partie des mesures les plus efficaces, les plus faciles, les plus économiques, et les plus importantes pour prévenir la propagation</a:t>
            </a:r>
          </a:p>
          <a:p>
            <a:pPr marL="0" indent="0">
              <a:buNone/>
            </a:pPr>
            <a:endParaRPr lang="fr-FR" noProof="0" dirty="0"/>
          </a:p>
        </p:txBody>
      </p:sp>
    </p:spTree>
    <p:extLst>
      <p:ext uri="{BB962C8B-B14F-4D97-AF65-F5344CB8AC3E}">
        <p14:creationId xmlns:p14="http://schemas.microsoft.com/office/powerpoint/2010/main" val="369296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6455-9FAD-0646-BC6E-7860B5A20811}"/>
              </a:ext>
            </a:extLst>
          </p:cNvPr>
          <p:cNvSpPr>
            <a:spLocks noGrp="1"/>
          </p:cNvSpPr>
          <p:nvPr>
            <p:ph type="title"/>
          </p:nvPr>
        </p:nvSpPr>
        <p:spPr>
          <a:xfrm>
            <a:off x="838200" y="365125"/>
            <a:ext cx="10719816" cy="1325563"/>
          </a:xfrm>
        </p:spPr>
        <p:txBody>
          <a:bodyPr/>
          <a:lstStyle/>
          <a:p>
            <a:r>
              <a:rPr lang="fr-FR" dirty="0"/>
              <a:t>Différentes manières de se laver les mains </a:t>
            </a:r>
          </a:p>
        </p:txBody>
      </p:sp>
      <p:sp>
        <p:nvSpPr>
          <p:cNvPr id="3" name="Content Placeholder 2">
            <a:extLst>
              <a:ext uri="{FF2B5EF4-FFF2-40B4-BE49-F238E27FC236}">
                <a16:creationId xmlns:a16="http://schemas.microsoft.com/office/drawing/2014/main" id="{00763234-9DF6-2243-B834-F873E1E1DD27}"/>
              </a:ext>
            </a:extLst>
          </p:cNvPr>
          <p:cNvSpPr>
            <a:spLocks noGrp="1"/>
          </p:cNvSpPr>
          <p:nvPr>
            <p:ph idx="1"/>
          </p:nvPr>
        </p:nvSpPr>
        <p:spPr>
          <a:xfrm>
            <a:off x="838200" y="1940068"/>
            <a:ext cx="10515600" cy="4802187"/>
          </a:xfrm>
        </p:spPr>
        <p:txBody>
          <a:bodyPr>
            <a:normAutofit lnSpcReduction="10000"/>
          </a:bodyPr>
          <a:lstStyle/>
          <a:p>
            <a:r>
              <a:rPr lang="fr-FR" dirty="0"/>
              <a:t>Le lavage des mains </a:t>
            </a:r>
            <a:r>
              <a:rPr lang="fr-FR" b="1" dirty="0"/>
              <a:t>à l’eau et au savon </a:t>
            </a:r>
            <a:r>
              <a:rPr lang="fr-FR" dirty="0"/>
              <a:t>est la méthode à utiliser avant et après avoir touché surface ou objet susceptible d’être souillé (poignet, tables, lits d’hôpital, etc.)</a:t>
            </a:r>
            <a:br>
              <a:rPr lang="fr-FR" dirty="0"/>
            </a:br>
            <a:endParaRPr lang="fr-FR" dirty="0"/>
          </a:p>
          <a:p>
            <a:r>
              <a:rPr lang="fr-FR" dirty="0"/>
              <a:t>L’application de solution hydro-alcoolique aux mains est une méthode de choix pour pratiquer l’antisepsie de mains de routine. Elle est rapide, efficace et mieux tolérée.</a:t>
            </a:r>
            <a:br>
              <a:rPr lang="fr-FR" dirty="0"/>
            </a:br>
            <a:endParaRPr lang="fr-FR" dirty="0"/>
          </a:p>
          <a:p>
            <a:r>
              <a:rPr lang="fr-FR" dirty="0"/>
              <a:t>Les solutions hydro-alcooliques sont appliquées sur des mains visiblement propres, si la main est sale, il conviendrait de procéder au lavage avant l’application de solution hydro-alcooliques.</a:t>
            </a:r>
          </a:p>
        </p:txBody>
      </p:sp>
    </p:spTree>
    <p:extLst>
      <p:ext uri="{BB962C8B-B14F-4D97-AF65-F5344CB8AC3E}">
        <p14:creationId xmlns:p14="http://schemas.microsoft.com/office/powerpoint/2010/main" val="38943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810E-0A0C-6947-B7B4-8404C5824FDE}"/>
              </a:ext>
            </a:extLst>
          </p:cNvPr>
          <p:cNvSpPr>
            <a:spLocks noGrp="1"/>
          </p:cNvSpPr>
          <p:nvPr>
            <p:ph type="title"/>
          </p:nvPr>
        </p:nvSpPr>
        <p:spPr/>
        <p:txBody>
          <a:bodyPr/>
          <a:lstStyle/>
          <a:p>
            <a:r>
              <a:rPr lang="fr-FR" dirty="0"/>
              <a:t>Matériels utilisés </a:t>
            </a:r>
          </a:p>
        </p:txBody>
      </p:sp>
      <p:sp>
        <p:nvSpPr>
          <p:cNvPr id="3" name="Content Placeholder 2">
            <a:extLst>
              <a:ext uri="{FF2B5EF4-FFF2-40B4-BE49-F238E27FC236}">
                <a16:creationId xmlns:a16="http://schemas.microsoft.com/office/drawing/2014/main" id="{EC7A8577-8FA5-D742-A7D1-CDB11AF7D269}"/>
              </a:ext>
            </a:extLst>
          </p:cNvPr>
          <p:cNvSpPr>
            <a:spLocks noGrp="1"/>
          </p:cNvSpPr>
          <p:nvPr>
            <p:ph idx="1"/>
          </p:nvPr>
        </p:nvSpPr>
        <p:spPr>
          <a:xfrm>
            <a:off x="838200" y="2240153"/>
            <a:ext cx="10515600" cy="4351338"/>
          </a:xfrm>
        </p:spPr>
        <p:txBody>
          <a:bodyPr>
            <a:normAutofit/>
          </a:bodyPr>
          <a:lstStyle/>
          <a:p>
            <a:r>
              <a:rPr lang="fr-FR" sz="3600" dirty="0"/>
              <a:t>Eau propre</a:t>
            </a:r>
          </a:p>
          <a:p>
            <a:r>
              <a:rPr lang="fr-FR" sz="3600" dirty="0"/>
              <a:t>Savon (liquide de préférence ou morceau)</a:t>
            </a:r>
          </a:p>
          <a:p>
            <a:r>
              <a:rPr lang="fr-FR" sz="3600" dirty="0"/>
              <a:t>Dispositifs de lavage des mains</a:t>
            </a:r>
          </a:p>
          <a:p>
            <a:r>
              <a:rPr lang="fr-FR" sz="3600" dirty="0"/>
              <a:t>Flacon de solution hydro-alcoolique.</a:t>
            </a:r>
          </a:p>
          <a:p>
            <a:r>
              <a:rPr lang="fr-FR" sz="3600" dirty="0"/>
              <a:t>Mouchoir ou serviette jetable</a:t>
            </a:r>
          </a:p>
        </p:txBody>
      </p:sp>
    </p:spTree>
    <p:extLst>
      <p:ext uri="{BB962C8B-B14F-4D97-AF65-F5344CB8AC3E}">
        <p14:creationId xmlns:p14="http://schemas.microsoft.com/office/powerpoint/2010/main" val="335097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5D601-597A-3545-8B41-D2CD20C1D933}"/>
              </a:ext>
            </a:extLst>
          </p:cNvPr>
          <p:cNvSpPr>
            <a:spLocks noGrp="1"/>
          </p:cNvSpPr>
          <p:nvPr>
            <p:ph type="title"/>
          </p:nvPr>
        </p:nvSpPr>
        <p:spPr/>
        <p:txBody>
          <a:bodyPr/>
          <a:lstStyle/>
          <a:p>
            <a:r>
              <a:rPr lang="fr-FR" dirty="0"/>
              <a:t>Pendant combien de temps dois-je me laver les mains ?</a:t>
            </a:r>
          </a:p>
        </p:txBody>
      </p:sp>
      <p:sp>
        <p:nvSpPr>
          <p:cNvPr id="3" name="Content Placeholder 2">
            <a:extLst>
              <a:ext uri="{FF2B5EF4-FFF2-40B4-BE49-F238E27FC236}">
                <a16:creationId xmlns:a16="http://schemas.microsoft.com/office/drawing/2014/main" id="{ED7AC4C8-0AE3-3148-935E-716A3C8AD320}"/>
              </a:ext>
            </a:extLst>
          </p:cNvPr>
          <p:cNvSpPr>
            <a:spLocks noGrp="1"/>
          </p:cNvSpPr>
          <p:nvPr>
            <p:ph idx="1"/>
          </p:nvPr>
        </p:nvSpPr>
        <p:spPr>
          <a:xfrm>
            <a:off x="838200" y="2019300"/>
            <a:ext cx="10515600" cy="4667250"/>
          </a:xfrm>
        </p:spPr>
        <p:txBody>
          <a:bodyPr>
            <a:normAutofit/>
          </a:bodyPr>
          <a:lstStyle/>
          <a:p>
            <a:r>
              <a:rPr lang="fr-FR" sz="3600" dirty="0"/>
              <a:t>Vous devez vous laver les mains au minimum pendant 20 à 30 secondes. </a:t>
            </a:r>
          </a:p>
          <a:p>
            <a:pPr marL="0" indent="0">
              <a:buNone/>
            </a:pPr>
            <a:endParaRPr lang="fr-FR" sz="3600" dirty="0"/>
          </a:p>
          <a:p>
            <a:r>
              <a:rPr lang="fr-FR" sz="3600" dirty="0"/>
              <a:t>Il en va de même pour les solutions hydro-alcooliques : utilisez une solution qui contient au moins 60 % d’alcool et frottez-vous les mains pendant au moins 20 secondes pour vous assurer de couvrir toute la surface de vos mains.</a:t>
            </a:r>
          </a:p>
        </p:txBody>
      </p:sp>
    </p:spTree>
    <p:extLst>
      <p:ext uri="{BB962C8B-B14F-4D97-AF65-F5344CB8AC3E}">
        <p14:creationId xmlns:p14="http://schemas.microsoft.com/office/powerpoint/2010/main" val="310084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9568-9829-F34C-9031-8E32503A230F}"/>
              </a:ext>
            </a:extLst>
          </p:cNvPr>
          <p:cNvSpPr>
            <a:spLocks noGrp="1"/>
          </p:cNvSpPr>
          <p:nvPr>
            <p:ph type="title"/>
          </p:nvPr>
        </p:nvSpPr>
        <p:spPr/>
        <p:txBody>
          <a:bodyPr>
            <a:normAutofit/>
          </a:bodyPr>
          <a:lstStyle/>
          <a:p>
            <a:r>
              <a:rPr lang="fr-FR" dirty="0"/>
              <a:t>Quand dois-je me laver les mains ?</a:t>
            </a:r>
          </a:p>
        </p:txBody>
      </p:sp>
      <p:sp>
        <p:nvSpPr>
          <p:cNvPr id="3" name="Content Placeholder 2">
            <a:extLst>
              <a:ext uri="{FF2B5EF4-FFF2-40B4-BE49-F238E27FC236}">
                <a16:creationId xmlns:a16="http://schemas.microsoft.com/office/drawing/2014/main" id="{91D295AE-EEA0-0B4B-8FD5-39D7FC29DE2F}"/>
              </a:ext>
            </a:extLst>
          </p:cNvPr>
          <p:cNvSpPr>
            <a:spLocks noGrp="1"/>
          </p:cNvSpPr>
          <p:nvPr>
            <p:ph idx="1"/>
          </p:nvPr>
        </p:nvSpPr>
        <p:spPr>
          <a:xfrm>
            <a:off x="838200" y="1793225"/>
            <a:ext cx="10515600" cy="4830356"/>
          </a:xfrm>
        </p:spPr>
        <p:txBody>
          <a:bodyPr>
            <a:normAutofit/>
          </a:bodyPr>
          <a:lstStyle/>
          <a:p>
            <a:r>
              <a:rPr lang="fr-FR" sz="3200" dirty="0"/>
              <a:t>Après vous avoir mouché le nez, toussé ou éternué </a:t>
            </a:r>
          </a:p>
          <a:p>
            <a:r>
              <a:rPr lang="fr-FR" sz="3200" dirty="0"/>
              <a:t>Après vous être rendu(e) dans un lieu public, notamment les transports en commun, les marchés et les lieux de culte </a:t>
            </a:r>
          </a:p>
          <a:p>
            <a:r>
              <a:rPr lang="fr-FR" sz="3200" dirty="0"/>
              <a:t>Après avoir touché des surfaces en dehors de chez vous, notamment de l’argent </a:t>
            </a:r>
          </a:p>
          <a:p>
            <a:r>
              <a:rPr lang="fr-FR" sz="3200" dirty="0"/>
              <a:t>Avant, pendant et après les soins si vous vous occupez d’une personne malade </a:t>
            </a:r>
          </a:p>
          <a:p>
            <a:r>
              <a:rPr lang="fr-FR" sz="3200" dirty="0"/>
              <a:t>Avant et après avoir mangé</a:t>
            </a:r>
          </a:p>
        </p:txBody>
      </p:sp>
    </p:spTree>
    <p:extLst>
      <p:ext uri="{BB962C8B-B14F-4D97-AF65-F5344CB8AC3E}">
        <p14:creationId xmlns:p14="http://schemas.microsoft.com/office/powerpoint/2010/main" val="380749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D998-3F14-1F48-870D-90D4F23AD24B}"/>
              </a:ext>
            </a:extLst>
          </p:cNvPr>
          <p:cNvSpPr>
            <a:spLocks noGrp="1"/>
          </p:cNvSpPr>
          <p:nvPr>
            <p:ph type="title"/>
          </p:nvPr>
        </p:nvSpPr>
        <p:spPr>
          <a:xfrm>
            <a:off x="603397" y="413893"/>
            <a:ext cx="10515600" cy="1325563"/>
          </a:xfrm>
        </p:spPr>
        <p:txBody>
          <a:bodyPr>
            <a:normAutofit/>
          </a:bodyPr>
          <a:lstStyle/>
          <a:p>
            <a:r>
              <a:rPr lang="fr-FR" dirty="0"/>
              <a:t>Comment aider mon enfant à se laver les mains ?</a:t>
            </a:r>
          </a:p>
        </p:txBody>
      </p:sp>
      <p:sp>
        <p:nvSpPr>
          <p:cNvPr id="3" name="Content Placeholder 2">
            <a:extLst>
              <a:ext uri="{FF2B5EF4-FFF2-40B4-BE49-F238E27FC236}">
                <a16:creationId xmlns:a16="http://schemas.microsoft.com/office/drawing/2014/main" id="{F35E25BD-94E5-204C-B6CF-BB3F9C5937A7}"/>
              </a:ext>
            </a:extLst>
          </p:cNvPr>
          <p:cNvSpPr>
            <a:spLocks noGrp="1"/>
          </p:cNvSpPr>
          <p:nvPr>
            <p:ph idx="1"/>
          </p:nvPr>
        </p:nvSpPr>
        <p:spPr>
          <a:xfrm>
            <a:off x="603397" y="2057273"/>
            <a:ext cx="10985205" cy="4667250"/>
          </a:xfrm>
        </p:spPr>
        <p:txBody>
          <a:bodyPr>
            <a:normAutofit/>
          </a:bodyPr>
          <a:lstStyle/>
          <a:p>
            <a:r>
              <a:rPr lang="fr-FR" sz="3600" dirty="0"/>
              <a:t>Vous pouvez aider votre enfant à se laver les mains en lui facilitant la tâche</a:t>
            </a:r>
            <a:br>
              <a:rPr lang="fr-FR" sz="3200" dirty="0"/>
            </a:br>
            <a:endParaRPr lang="fr-FR" sz="3200" dirty="0"/>
          </a:p>
          <a:p>
            <a:pPr lvl="1"/>
            <a:r>
              <a:rPr lang="fr-FR" sz="2800" dirty="0"/>
              <a:t>Par exemple, en installant un marchepied pour qu’il puisse atteindre l’eau et le savon tout seul</a:t>
            </a:r>
            <a:br>
              <a:rPr lang="fr-FR" sz="2800" dirty="0"/>
            </a:br>
            <a:endParaRPr lang="fr-FR" sz="2800" dirty="0"/>
          </a:p>
          <a:p>
            <a:pPr lvl="1"/>
            <a:r>
              <a:rPr lang="fr-FR" sz="2800" dirty="0"/>
              <a:t>Vous pouvez aussi rendre l’exercice amusant en lui chantant sa chanson préférée pendant que vous l’aidez à se frotter les mains</a:t>
            </a:r>
          </a:p>
        </p:txBody>
      </p:sp>
    </p:spTree>
    <p:extLst>
      <p:ext uri="{BB962C8B-B14F-4D97-AF65-F5344CB8AC3E}">
        <p14:creationId xmlns:p14="http://schemas.microsoft.com/office/powerpoint/2010/main" val="14131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6330-1A45-B541-AD32-488BC8440E30}"/>
              </a:ext>
            </a:extLst>
          </p:cNvPr>
          <p:cNvSpPr>
            <a:spLocks noGrp="1"/>
          </p:cNvSpPr>
          <p:nvPr>
            <p:ph type="title"/>
          </p:nvPr>
        </p:nvSpPr>
        <p:spPr/>
        <p:txBody>
          <a:bodyPr>
            <a:normAutofit/>
          </a:bodyPr>
          <a:lstStyle/>
          <a:p>
            <a:r>
              <a:rPr lang="fr-FR" dirty="0"/>
              <a:t>Dois-je utiliser de l’eau chaude pour me laver les mains ?</a:t>
            </a:r>
          </a:p>
        </p:txBody>
      </p:sp>
      <p:sp>
        <p:nvSpPr>
          <p:cNvPr id="3" name="Content Placeholder 2">
            <a:extLst>
              <a:ext uri="{FF2B5EF4-FFF2-40B4-BE49-F238E27FC236}">
                <a16:creationId xmlns:a16="http://schemas.microsoft.com/office/drawing/2014/main" id="{17759A93-0AB6-CB4F-AB8E-6514BC18E89B}"/>
              </a:ext>
            </a:extLst>
          </p:cNvPr>
          <p:cNvSpPr>
            <a:spLocks noGrp="1"/>
          </p:cNvSpPr>
          <p:nvPr>
            <p:ph idx="1"/>
          </p:nvPr>
        </p:nvSpPr>
        <p:spPr>
          <a:xfrm>
            <a:off x="838200" y="2495550"/>
            <a:ext cx="10515600" cy="4667250"/>
          </a:xfrm>
        </p:spPr>
        <p:txBody>
          <a:bodyPr>
            <a:normAutofit/>
          </a:bodyPr>
          <a:lstStyle/>
          <a:p>
            <a:r>
              <a:rPr lang="fr-FR" sz="3600" dirty="0"/>
              <a:t>Non, la température de l’eau n’a pas d’importance lorsque vous vous lavez les mains. </a:t>
            </a:r>
          </a:p>
          <a:p>
            <a:pPr marL="0" indent="0">
              <a:buNone/>
            </a:pPr>
            <a:endParaRPr lang="fr-FR" sz="3600" dirty="0"/>
          </a:p>
          <a:p>
            <a:r>
              <a:rPr lang="fr-FR" sz="3600" dirty="0"/>
              <a:t>L’eau froide est tout aussi efficace que l’eau chaude pour tuer les germes et les virus, à condition d’utiliser du savon !</a:t>
            </a:r>
          </a:p>
        </p:txBody>
      </p:sp>
    </p:spTree>
    <p:extLst>
      <p:ext uri="{BB962C8B-B14F-4D97-AF65-F5344CB8AC3E}">
        <p14:creationId xmlns:p14="http://schemas.microsoft.com/office/powerpoint/2010/main" val="287965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4232-DBAC-FB41-8138-2332BB100FB9}"/>
              </a:ext>
            </a:extLst>
          </p:cNvPr>
          <p:cNvSpPr>
            <a:spLocks noGrp="1"/>
          </p:cNvSpPr>
          <p:nvPr>
            <p:ph type="title"/>
          </p:nvPr>
        </p:nvSpPr>
        <p:spPr/>
        <p:txBody>
          <a:bodyPr/>
          <a:lstStyle/>
          <a:p>
            <a:r>
              <a:rPr lang="fr-FR" dirty="0"/>
              <a:t>Dois-je me sécher les mains avec un mouchoir ou une serviette ?</a:t>
            </a:r>
          </a:p>
        </p:txBody>
      </p:sp>
      <p:sp>
        <p:nvSpPr>
          <p:cNvPr id="3" name="Content Placeholder 2">
            <a:extLst>
              <a:ext uri="{FF2B5EF4-FFF2-40B4-BE49-F238E27FC236}">
                <a16:creationId xmlns:a16="http://schemas.microsoft.com/office/drawing/2014/main" id="{B6132008-CD4D-A140-8DE5-22406F8C8829}"/>
              </a:ext>
            </a:extLst>
          </p:cNvPr>
          <p:cNvSpPr>
            <a:spLocks noGrp="1"/>
          </p:cNvSpPr>
          <p:nvPr>
            <p:ph idx="1"/>
          </p:nvPr>
        </p:nvSpPr>
        <p:spPr>
          <a:xfrm>
            <a:off x="838200" y="1850008"/>
            <a:ext cx="10921409" cy="4872887"/>
          </a:xfrm>
        </p:spPr>
        <p:txBody>
          <a:bodyPr>
            <a:noAutofit/>
          </a:bodyPr>
          <a:lstStyle/>
          <a:p>
            <a:r>
              <a:rPr lang="fr-FR" sz="3200" dirty="0"/>
              <a:t>Les germes se propagent plus facilement à partir d’une peau mouillée, donc il est important de vous sécher scrupuleusement les mains</a:t>
            </a:r>
          </a:p>
          <a:p>
            <a:endParaRPr lang="fr-FR" sz="3200" dirty="0"/>
          </a:p>
          <a:p>
            <a:r>
              <a:rPr lang="fr-FR" sz="3200" dirty="0"/>
              <a:t>Les serviettes en papier ou les linges propres sont le moyen le plus efficace d’éliminer les germes</a:t>
            </a:r>
          </a:p>
          <a:p>
            <a:pPr marL="0" indent="0">
              <a:buNone/>
            </a:pPr>
            <a:endParaRPr lang="fr-FR" sz="3200" dirty="0"/>
          </a:p>
          <a:p>
            <a:r>
              <a:rPr lang="fr-FR" sz="3200" dirty="0"/>
              <a:t>En l’absence de serviette ou de papier, faites sécher à l’air libre</a:t>
            </a:r>
          </a:p>
        </p:txBody>
      </p:sp>
    </p:spTree>
    <p:extLst>
      <p:ext uri="{BB962C8B-B14F-4D97-AF65-F5344CB8AC3E}">
        <p14:creationId xmlns:p14="http://schemas.microsoft.com/office/powerpoint/2010/main" val="4002055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999</Words>
  <Application>Microsoft Macintosh PowerPoint</Application>
  <PresentationFormat>Widescreen</PresentationFormat>
  <Paragraphs>76</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Avenir Black</vt:lpstr>
      <vt:lpstr>Avenir Medium</vt:lpstr>
      <vt:lpstr>Calibri</vt:lpstr>
      <vt:lpstr>Avenir Book</vt:lpstr>
      <vt:lpstr>Arial</vt:lpstr>
      <vt:lpstr>Office Theme</vt:lpstr>
      <vt:lpstr>COVID-19 Module 2 :      Procédures de lavage des mains</vt:lpstr>
      <vt:lpstr>Buts et objectifs</vt:lpstr>
      <vt:lpstr>Différentes manières de se laver les mains </vt:lpstr>
      <vt:lpstr>Matériels utilisés </vt:lpstr>
      <vt:lpstr>Pendant combien de temps dois-je me laver les mains ?</vt:lpstr>
      <vt:lpstr>Quand dois-je me laver les mains ?</vt:lpstr>
      <vt:lpstr>Comment aider mon enfant à se laver les mains ?</vt:lpstr>
      <vt:lpstr>Dois-je utiliser de l’eau chaude pour me laver les mains ?</vt:lpstr>
      <vt:lpstr>Dois-je me sécher les mains avec un mouchoir ou une serviette ?</vt:lpstr>
      <vt:lpstr>Est-il préférable de se laver les mains ou d’utiliser une solution hydro-alcoolique ?</vt:lpstr>
      <vt:lpstr>Que faire si je n’ai pas de savon ?</vt:lpstr>
      <vt:lpstr>Récapitulatif  Bien se laver les mains pendant  au moins 20 secondes – 6 actions clés</vt:lpstr>
      <vt:lpstr>Récapitulatif  Bien se laver les mains pendant  au moins 20 secondes – 6 actions clés</vt:lpstr>
      <vt:lpstr>Solution de nettoyage 0,05 %</vt:lpstr>
      <vt:lpstr>D'autres solutions de nettoyage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Infection Control and Prevention</dc:title>
  <dc:creator>Jeremy Wright</dc:creator>
  <cp:lastModifiedBy>Owen Martell</cp:lastModifiedBy>
  <cp:revision>22</cp:revision>
  <dcterms:created xsi:type="dcterms:W3CDTF">2020-05-18T17:25:47Z</dcterms:created>
  <dcterms:modified xsi:type="dcterms:W3CDTF">2020-06-09T14:03:34Z</dcterms:modified>
</cp:coreProperties>
</file>