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257" r:id="rId2"/>
    <p:sldId id="353" r:id="rId3"/>
    <p:sldId id="296" r:id="rId4"/>
    <p:sldId id="260" r:id="rId5"/>
    <p:sldId id="355" r:id="rId6"/>
    <p:sldId id="354" r:id="rId7"/>
    <p:sldId id="297" r:id="rId8"/>
    <p:sldId id="356" r:id="rId9"/>
    <p:sldId id="357" r:id="rId10"/>
    <p:sldId id="358" r:id="rId11"/>
    <p:sldId id="360" r:id="rId12"/>
    <p:sldId id="359" r:id="rId13"/>
    <p:sldId id="261" r:id="rId14"/>
    <p:sldId id="322" r:id="rId15"/>
    <p:sldId id="321" r:id="rId16"/>
    <p:sldId id="262" r:id="rId17"/>
    <p:sldId id="263" r:id="rId18"/>
    <p:sldId id="299" r:id="rId19"/>
    <p:sldId id="300" r:id="rId20"/>
    <p:sldId id="344" r:id="rId21"/>
    <p:sldId id="265" r:id="rId22"/>
    <p:sldId id="302" r:id="rId23"/>
    <p:sldId id="303" r:id="rId24"/>
    <p:sldId id="325" r:id="rId25"/>
    <p:sldId id="342" r:id="rId26"/>
    <p:sldId id="294" r:id="rId27"/>
    <p:sldId id="308" r:id="rId28"/>
    <p:sldId id="268" r:id="rId29"/>
    <p:sldId id="307" r:id="rId30"/>
    <p:sldId id="269" r:id="rId31"/>
    <p:sldId id="270" r:id="rId32"/>
    <p:sldId id="274" r:id="rId33"/>
    <p:sldId id="278" r:id="rId34"/>
    <p:sldId id="345" r:id="rId35"/>
    <p:sldId id="312" r:id="rId36"/>
    <p:sldId id="280" r:id="rId37"/>
    <p:sldId id="346" r:id="rId38"/>
    <p:sldId id="282" r:id="rId39"/>
    <p:sldId id="317" r:id="rId40"/>
    <p:sldId id="350" r:id="rId41"/>
    <p:sldId id="351" r:id="rId42"/>
    <p:sldId id="352" r:id="rId43"/>
    <p:sldId id="314" r:id="rId44"/>
    <p:sldId id="284" r:id="rId45"/>
    <p:sldId id="285" r:id="rId46"/>
    <p:sldId id="287" r:id="rId47"/>
    <p:sldId id="349" r:id="rId48"/>
    <p:sldId id="288" r:id="rId49"/>
    <p:sldId id="289" r:id="rId50"/>
    <p:sldId id="290" r:id="rId51"/>
    <p:sldId id="291" r:id="rId52"/>
    <p:sldId id="292" r:id="rId53"/>
    <p:sldId id="293" r:id="rId54"/>
  </p:sldIdLst>
  <p:sldSz cx="12192000" cy="6858000"/>
  <p:notesSz cx="6858000" cy="9144000"/>
  <p:embeddedFontLst>
    <p:embeddedFont>
      <p:font typeface="Avenir Black" panose="02000503020000020003" pitchFamily="2" charset="0"/>
      <p:bold r:id="rId56"/>
      <p:italic r:id="rId57"/>
      <p:boldItalic r:id="rId58"/>
    </p:embeddedFont>
    <p:embeddedFont>
      <p:font typeface="Avenir Book" panose="02000503020000020003" pitchFamily="2" charset="0"/>
      <p:regular r:id="rId59"/>
      <p:italic r:id="rId60"/>
    </p:embeddedFont>
    <p:embeddedFont>
      <p:font typeface="Avenir Medium" panose="02000503020000020003" pitchFamily="2" charset="0"/>
      <p:regular r:id="rId61"/>
      <p:italic r:id="rId62"/>
    </p:embeddedFont>
    <p:embeddedFont>
      <p:font typeface="Calibri" panose="020F050202020403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29" autoAdjust="0"/>
    <p:restoredTop sz="96208"/>
  </p:normalViewPr>
  <p:slideViewPr>
    <p:cSldViewPr snapToGrid="0">
      <p:cViewPr varScale="1">
        <p:scale>
          <a:sx n="105" d="100"/>
          <a:sy n="105" d="100"/>
        </p:scale>
        <p:origin x="200" y="600"/>
      </p:cViewPr>
      <p:guideLst/>
    </p:cSldViewPr>
  </p:slideViewPr>
  <p:outlineViewPr>
    <p:cViewPr>
      <p:scale>
        <a:sx n="33" d="100"/>
        <a:sy n="33" d="100"/>
      </p:scale>
      <p:origin x="0" y="-410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676FAA99-FA3B-40BE-9DF5-58E6CB0F7743}" type="datetimeFigureOut">
              <a:rPr lang="en-GB" smtClean="0"/>
              <a:pPr/>
              <a:t>25/05/2020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61ECB6E1-F452-4C96-B4EF-652872535674}" type="slidenum">
              <a:rPr lang="en-GB" smtClean="0"/>
              <a:pPr/>
              <a:t>‹#›</a:t>
            </a:fld>
            <a:endParaRPr lang="en-GB" dirty="0"/>
          </a:p>
        </p:txBody>
      </p:sp>
    </p:spTree>
    <p:extLst>
      <p:ext uri="{BB962C8B-B14F-4D97-AF65-F5344CB8AC3E}">
        <p14:creationId xmlns:p14="http://schemas.microsoft.com/office/powerpoint/2010/main" val="173883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1a3885e9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71a3885e9c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Advanced ambulance – has a provider to apply case definition – destination triage to fever hospital</a:t>
            </a:r>
          </a:p>
          <a:p>
            <a:pPr marL="0" lvl="0" indent="0" algn="l" rtl="0">
              <a:lnSpc>
                <a:spcPct val="100000"/>
              </a:lnSpc>
              <a:spcBef>
                <a:spcPts val="0"/>
              </a:spcBef>
              <a:spcAft>
                <a:spcPts val="0"/>
              </a:spcAft>
              <a:buSzPts val="1100"/>
              <a:buNone/>
            </a:pPr>
            <a:r>
              <a:rPr lang="en-GB" dirty="0"/>
              <a:t>Basic ambulance goes to closest appropriate hospital</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1a3885e9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71a3885e9c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283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1b81f939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1b81f939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67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On most triage tools (and in the ITT) Red, Orange and Yellow are the higher triage categories. Green is usually the lowest triage category.</a:t>
            </a:r>
          </a:p>
          <a:p>
            <a:endParaRPr lang="en-GB" dirty="0"/>
          </a:p>
        </p:txBody>
      </p:sp>
    </p:spTree>
    <p:extLst>
      <p:ext uri="{BB962C8B-B14F-4D97-AF65-F5344CB8AC3E}">
        <p14:creationId xmlns:p14="http://schemas.microsoft.com/office/powerpoint/2010/main" val="1434401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 most triage tools, and in the ITT, Red, Orange and Yellow are the higher triage categories. Green is usually the lowest triage category.</a:t>
            </a:r>
          </a:p>
        </p:txBody>
      </p:sp>
    </p:spTree>
    <p:extLst>
      <p:ext uri="{BB962C8B-B14F-4D97-AF65-F5344CB8AC3E}">
        <p14:creationId xmlns:p14="http://schemas.microsoft.com/office/powerpoint/2010/main" val="416097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62177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90" name="Google Shape;190;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None/>
              </a:p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6161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1b81f939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1b81f939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what the paper version of the COVID severity score looks like</a:t>
            </a:r>
            <a:endParaRPr dirty="0"/>
          </a:p>
        </p:txBody>
      </p:sp>
      <p:sp>
        <p:nvSpPr>
          <p:cNvPr id="243" name="Google Shape;24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71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1a3885e9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71a3885e9c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This slide gives an overview of how to use the tool (– details to follow)</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7924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GB" dirty="0"/>
              <a:t>These are the different categories that determine the probability of oxygen and ventilation requirements of a patient as determined by the COVID Severity Score</a:t>
            </a:r>
            <a:endParaRPr dirty="0"/>
          </a:p>
        </p:txBody>
      </p:sp>
      <p:sp>
        <p:nvSpPr>
          <p:cNvPr id="190" name="Google Shape;190;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None/>
              </a:p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1a3885e9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71a3885e9c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1b81f9390_4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1b81f9390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1b81f9390_4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1b81f9390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239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1a3885e9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71a3885e9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0077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1a3885e9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71a3885e9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This slide explains the comorbidities on the tool</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1a3885e9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71a3885e9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This slide explains the comorbidities on the tool</a:t>
            </a:r>
            <a:endParaRPr dirty="0"/>
          </a:p>
        </p:txBody>
      </p:sp>
    </p:spTree>
    <p:extLst>
      <p:ext uri="{BB962C8B-B14F-4D97-AF65-F5344CB8AC3E}">
        <p14:creationId xmlns:p14="http://schemas.microsoft.com/office/powerpoint/2010/main" val="1172557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1a3885e9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71a3885e9c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1a3885e9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71a3885e9c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6104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1a3885e9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71a3885e9c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On the right is the vital signs menu from the app version, on the left, the vital signs section in the paper tool. The app version captures oxygen saturations while the paper version does not</a:t>
            </a:r>
            <a:endParaRPr dirty="0"/>
          </a:p>
        </p:txBody>
      </p:sp>
    </p:spTree>
    <p:extLst>
      <p:ext uri="{BB962C8B-B14F-4D97-AF65-F5344CB8AC3E}">
        <p14:creationId xmlns:p14="http://schemas.microsoft.com/office/powerpoint/2010/main" val="411633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1b81f9390_3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71b81f9390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1b81f9390_3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71b81f9390_3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1b81f9390_4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1b81f9390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4483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1b81f9390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71b81f9390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1b81f9390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g71b81f9390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1b81f9390_4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71b81f9390_4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71b81f9390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71b81f9390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1a3885e9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g71a3885e9c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1b81f9390_3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71b81f9390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9008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1a3885e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These two pyramids show the relationship between disease severity and health resource demand – in other words even though fewer patients will have severe disease, they will require a larger proportion of the health resources</a:t>
            </a:r>
            <a:endParaRPr dirty="0"/>
          </a:p>
        </p:txBody>
      </p:sp>
      <p:sp>
        <p:nvSpPr>
          <p:cNvPr id="114" name="Google Shape;114;g71a3885e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1b81f9390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1b81f939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1b780f3a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71b780f3a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1b780f3a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Screening involves asking the patient questions to determine whether or not s/he meets the case definition. The case definition is </a:t>
            </a:r>
            <a:r>
              <a:rPr lang="en-GB" dirty="0" err="1"/>
              <a:t>consinuously</a:t>
            </a:r>
            <a:r>
              <a:rPr lang="en-GB" dirty="0"/>
              <a:t> being updated. Make sure you are using the most up to date case definition.</a:t>
            </a:r>
            <a:endParaRPr dirty="0"/>
          </a:p>
        </p:txBody>
      </p:sp>
      <p:sp>
        <p:nvSpPr>
          <p:cNvPr id="127" name="Google Shape;127;g71b780f3a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7255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1b780f3a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71b780f3a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26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6B96-B1AF-4A1E-ABEF-3110EEF15D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63859C-E233-4145-A970-2FD4A526F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20DB0B-7978-4DFC-88EF-2F3DF3F16750}"/>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5" name="Footer Placeholder 4">
            <a:extLst>
              <a:ext uri="{FF2B5EF4-FFF2-40B4-BE49-F238E27FC236}">
                <a16:creationId xmlns:a16="http://schemas.microsoft.com/office/drawing/2014/main" id="{9D54215C-133B-4A29-989D-54E3F9A70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C3588-F71F-436F-AE6F-3FC0ADE37226}"/>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363009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F879-2AAD-485B-933D-790D5A9260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8972CC-E7EE-4EB1-92A6-38BEFCDB51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0E7D0E-612B-4D17-ADE5-9736172C7BB6}"/>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5" name="Footer Placeholder 4">
            <a:extLst>
              <a:ext uri="{FF2B5EF4-FFF2-40B4-BE49-F238E27FC236}">
                <a16:creationId xmlns:a16="http://schemas.microsoft.com/office/drawing/2014/main" id="{18B051A4-2CD8-40B9-A7EB-C827F9C849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B76773-83A9-49E1-AA2C-09C82966D3D7}"/>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58094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1C6BF-47BE-4F18-A5C9-610684A93F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2D31B5-168D-464C-8089-F87DF2C36D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9174B7-6BBD-4C70-893F-37E33FB928F6}"/>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5" name="Footer Placeholder 4">
            <a:extLst>
              <a:ext uri="{FF2B5EF4-FFF2-40B4-BE49-F238E27FC236}">
                <a16:creationId xmlns:a16="http://schemas.microsoft.com/office/drawing/2014/main" id="{9BE9ADA8-59D9-4536-B41B-65C1A5BD3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317F-2E11-46E5-AC14-115F91695B3C}"/>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15005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D2DA-C771-4572-BCFB-AE58123861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122B24-96EE-4608-BEA7-29DEDAF05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49A189-B881-43A6-9C05-412B657F69FD}"/>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5" name="Footer Placeholder 4">
            <a:extLst>
              <a:ext uri="{FF2B5EF4-FFF2-40B4-BE49-F238E27FC236}">
                <a16:creationId xmlns:a16="http://schemas.microsoft.com/office/drawing/2014/main" id="{F0605C1F-4C10-4234-B127-7408A3F0FC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76DD5F-91C3-4B81-B700-0E090D45CA81}"/>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7219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85D5-B0B3-4A2D-B672-82B2DD9F13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267691-BDD7-4E79-A6A6-D81D62281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8BBA88-09E4-4956-AF5D-E125D375D465}"/>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5" name="Footer Placeholder 4">
            <a:extLst>
              <a:ext uri="{FF2B5EF4-FFF2-40B4-BE49-F238E27FC236}">
                <a16:creationId xmlns:a16="http://schemas.microsoft.com/office/drawing/2014/main" id="{3CC985DC-5B79-463F-8520-E5CEEE6E1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ADC0A8-E506-421E-89F3-2CB8E2D6959B}"/>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171939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1D59-3848-4BE5-91A8-E84B92DB84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0AEE27-3574-43BA-972E-FECD0FF89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08CBDC-6C56-45FE-87AB-1B920F8D9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F6800-177A-42F3-A360-468C2B58CB11}"/>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6" name="Footer Placeholder 5">
            <a:extLst>
              <a:ext uri="{FF2B5EF4-FFF2-40B4-BE49-F238E27FC236}">
                <a16:creationId xmlns:a16="http://schemas.microsoft.com/office/drawing/2014/main" id="{42924A84-4549-4142-8E62-D1AD6082D2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B33139-86F2-41D4-BF40-F97E5422B07E}"/>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30780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A9B8-CFE4-48F6-B7FC-F993874B4A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A5A911-D905-4B10-ABBA-A2D3544B8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1E6FCE-98E4-434B-A8F9-3A06C38D33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DF1E0B-30BD-4F22-915F-A04935D67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A6AB4F-6D88-489B-A4AC-DAE74FE24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53C4CD-38DF-458B-A3C7-34346C2E8B1B}"/>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8" name="Footer Placeholder 7">
            <a:extLst>
              <a:ext uri="{FF2B5EF4-FFF2-40B4-BE49-F238E27FC236}">
                <a16:creationId xmlns:a16="http://schemas.microsoft.com/office/drawing/2014/main" id="{96E7918C-0D1E-4894-9EDC-5C4AEBF0DA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FEBAD2-E287-4F86-8783-E0733C28E3C3}"/>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387786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C13E-58F3-406D-8DB3-45044279DC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14BB45-4CF9-442F-BBDE-2DC3FC011524}"/>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4" name="Footer Placeholder 3">
            <a:extLst>
              <a:ext uri="{FF2B5EF4-FFF2-40B4-BE49-F238E27FC236}">
                <a16:creationId xmlns:a16="http://schemas.microsoft.com/office/drawing/2014/main" id="{1AF9EA6C-7C14-4F0B-951C-951EAC7262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A51E4E-724F-4E9F-86DD-23BB6283AF10}"/>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137112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C1F94-544C-42E9-AE23-4D36B9E0F2F7}"/>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3" name="Footer Placeholder 2">
            <a:extLst>
              <a:ext uri="{FF2B5EF4-FFF2-40B4-BE49-F238E27FC236}">
                <a16:creationId xmlns:a16="http://schemas.microsoft.com/office/drawing/2014/main" id="{07A7F22A-CB96-4E61-8CED-997561A6F4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A78962-2D68-4916-B627-97D9CE22EDEF}"/>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390920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4949-E404-4E82-9FB4-84733FAC3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20BB8E-EEA6-4FC4-AE15-3745AB473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96C6A3-51F9-4F6C-8769-0CEBB6EB0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BE31B-0381-448D-A524-C33E9D925E16}"/>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6" name="Footer Placeholder 5">
            <a:extLst>
              <a:ext uri="{FF2B5EF4-FFF2-40B4-BE49-F238E27FC236}">
                <a16:creationId xmlns:a16="http://schemas.microsoft.com/office/drawing/2014/main" id="{F7BC4294-D695-4EC9-A355-9F541F8AA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6042F0-A274-44BC-9501-C24A787C4CFF}"/>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7997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E054-BA33-4246-9B44-B3D8F16FA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EDB75E-85C0-4264-AE2E-475C1FC47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FD2F46-FDB0-4495-A89F-6F9FF9C3B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16F03A-6681-486E-A2B2-6A00037AC947}"/>
              </a:ext>
            </a:extLst>
          </p:cNvPr>
          <p:cNvSpPr>
            <a:spLocks noGrp="1"/>
          </p:cNvSpPr>
          <p:nvPr>
            <p:ph type="dt" sz="half" idx="10"/>
          </p:nvPr>
        </p:nvSpPr>
        <p:spPr/>
        <p:txBody>
          <a:bodyPr/>
          <a:lstStyle/>
          <a:p>
            <a:fld id="{2DEA82D0-A718-42BB-BD0A-F4319420C834}" type="datetimeFigureOut">
              <a:rPr lang="en-GB" smtClean="0"/>
              <a:t>25/05/2020</a:t>
            </a:fld>
            <a:endParaRPr lang="en-GB"/>
          </a:p>
        </p:txBody>
      </p:sp>
      <p:sp>
        <p:nvSpPr>
          <p:cNvPr id="6" name="Footer Placeholder 5">
            <a:extLst>
              <a:ext uri="{FF2B5EF4-FFF2-40B4-BE49-F238E27FC236}">
                <a16:creationId xmlns:a16="http://schemas.microsoft.com/office/drawing/2014/main" id="{02F328C9-1A30-4ECF-9466-228A1A982A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EDE89-031A-4894-9A14-AC31088E3DD4}"/>
              </a:ext>
            </a:extLst>
          </p:cNvPr>
          <p:cNvSpPr>
            <a:spLocks noGrp="1"/>
          </p:cNvSpPr>
          <p:nvPr>
            <p:ph type="sldNum" sz="quarter" idx="12"/>
          </p:nvPr>
        </p:nvSpPr>
        <p:spPr/>
        <p:txBody>
          <a:bodyPr/>
          <a:lstStyle/>
          <a:p>
            <a:fld id="{1AA4A097-710D-4852-9493-8396603804A9}" type="slidenum">
              <a:rPr lang="en-GB" smtClean="0"/>
              <a:t>‹#›</a:t>
            </a:fld>
            <a:endParaRPr lang="en-GB"/>
          </a:p>
        </p:txBody>
      </p:sp>
    </p:spTree>
    <p:extLst>
      <p:ext uri="{BB962C8B-B14F-4D97-AF65-F5344CB8AC3E}">
        <p14:creationId xmlns:p14="http://schemas.microsoft.com/office/powerpoint/2010/main" val="61098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54A33-1C40-4B73-9D04-055D34A8C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C2D1AFB-AFB2-4DC8-A4F8-A1C0FF7F7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27B2BDF-4BD3-4874-9115-DDADD7A1C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fld id="{2DEA82D0-A718-42BB-BD0A-F4319420C834}" type="datetimeFigureOut">
              <a:rPr lang="en-GB" smtClean="0"/>
              <a:pPr/>
              <a:t>25/05/2020</a:t>
            </a:fld>
            <a:endParaRPr lang="en-GB" dirty="0"/>
          </a:p>
        </p:txBody>
      </p:sp>
      <p:sp>
        <p:nvSpPr>
          <p:cNvPr id="5" name="Footer Placeholder 4">
            <a:extLst>
              <a:ext uri="{FF2B5EF4-FFF2-40B4-BE49-F238E27FC236}">
                <a16:creationId xmlns:a16="http://schemas.microsoft.com/office/drawing/2014/main" id="{EE3E6374-4E92-4439-BC50-C2F334237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GB" dirty="0"/>
          </a:p>
        </p:txBody>
      </p:sp>
      <p:sp>
        <p:nvSpPr>
          <p:cNvPr id="6" name="Slide Number Placeholder 5">
            <a:extLst>
              <a:ext uri="{FF2B5EF4-FFF2-40B4-BE49-F238E27FC236}">
                <a16:creationId xmlns:a16="http://schemas.microsoft.com/office/drawing/2014/main" id="{1238F886-3F4C-47AD-AAC4-4A252F9C79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1AA4A097-710D-4852-9493-8396603804A9}" type="slidenum">
              <a:rPr lang="en-GB" smtClean="0"/>
              <a:pPr/>
              <a:t>‹#›</a:t>
            </a:fld>
            <a:endParaRPr lang="en-GB" dirty="0"/>
          </a:p>
        </p:txBody>
      </p:sp>
    </p:spTree>
    <p:extLst>
      <p:ext uri="{BB962C8B-B14F-4D97-AF65-F5344CB8AC3E}">
        <p14:creationId xmlns:p14="http://schemas.microsoft.com/office/powerpoint/2010/main" val="3690892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98698" y="1604211"/>
            <a:ext cx="8794603" cy="4564059"/>
          </a:xfrm>
          <a:prstGeom prst="rect">
            <a:avLst/>
          </a:prstGeom>
          <a:noFill/>
          <a:ln>
            <a:noFill/>
          </a:ln>
        </p:spPr>
        <p:txBody>
          <a:bodyPr spcFirstLastPara="1" wrap="square" lIns="91425" tIns="45700" rIns="91425" bIns="45700" numCol="2" anchor="b" anchorCtr="0">
            <a:normAutofit fontScale="90000"/>
          </a:bodyPr>
          <a:lstStyle/>
          <a:p>
            <a:pPr lvl="0" algn="l"/>
            <a:r>
              <a:rPr lang="fr-FR" b="1" noProof="0" dirty="0">
                <a:latin typeface="Avenir Black" panose="02000503020000020003" pitchFamily="2" charset="0"/>
              </a:rPr>
              <a:t>COVID-19</a:t>
            </a:r>
            <a:br>
              <a:rPr lang="fr-FR" noProof="0" dirty="0"/>
            </a:br>
            <a:r>
              <a:rPr lang="fr-FR" b="0" noProof="0" dirty="0">
                <a:latin typeface="Avenir Book" panose="02000503020000020003" pitchFamily="2" charset="0"/>
              </a:rPr>
              <a:t>Module 5 :</a:t>
            </a:r>
            <a:br>
              <a:rPr lang="fr-FR" b="0" noProof="0" dirty="0">
                <a:latin typeface="Avenir Book" panose="02000503020000020003" pitchFamily="2" charset="0"/>
              </a:rPr>
            </a:br>
            <a:r>
              <a:rPr lang="fr-FR" b="0" noProof="0" dirty="0">
                <a:latin typeface="Avenir Book" panose="02000503020000020003" pitchFamily="2" charset="0"/>
              </a:rPr>
              <a:t> </a:t>
            </a:r>
            <a:br>
              <a:rPr lang="fr-FR" b="0" noProof="0" dirty="0">
                <a:latin typeface="Avenir Book" panose="02000503020000020003" pitchFamily="2" charset="0"/>
              </a:rPr>
            </a:br>
            <a:br>
              <a:rPr lang="fr-FR" b="0" noProof="0" dirty="0">
                <a:latin typeface="Avenir Book" panose="02000503020000020003" pitchFamily="2" charset="0"/>
              </a:rPr>
            </a:br>
            <a:br>
              <a:rPr lang="fr-FR" b="0" noProof="0" dirty="0">
                <a:latin typeface="Avenir Book" panose="02000503020000020003" pitchFamily="2" charset="0"/>
              </a:rPr>
            </a:br>
            <a:br>
              <a:rPr lang="fr-FR" b="0" noProof="0" dirty="0">
                <a:latin typeface="Avenir Book" panose="02000503020000020003" pitchFamily="2" charset="0"/>
              </a:rPr>
            </a:br>
            <a:br>
              <a:rPr lang="fr-FR" b="0" noProof="0" dirty="0">
                <a:latin typeface="Avenir Book" panose="02000503020000020003" pitchFamily="2" charset="0"/>
              </a:rPr>
            </a:br>
            <a:r>
              <a:rPr lang="fr-FR" b="0" noProof="0" dirty="0">
                <a:latin typeface="Avenir Book" panose="02000503020000020003" pitchFamily="2" charset="0"/>
              </a:rPr>
              <a:t>Diagnostic syndromique et gravité des symptômes</a:t>
            </a:r>
            <a:endParaRPr lang="fr-FR" b="0" noProof="0" dirty="0">
              <a:solidFill>
                <a:schemeClr val="tx1"/>
              </a:solidFill>
              <a:latin typeface="Avenir Book" panose="02000503020000020003" pitchFamily="2" charset="0"/>
              <a:ea typeface="Roboto"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E95B-8C14-CE4B-8414-B2B137226633}"/>
              </a:ext>
            </a:extLst>
          </p:cNvPr>
          <p:cNvSpPr>
            <a:spLocks noGrp="1"/>
          </p:cNvSpPr>
          <p:nvPr>
            <p:ph type="title"/>
          </p:nvPr>
        </p:nvSpPr>
        <p:spPr>
          <a:xfrm>
            <a:off x="838199" y="365125"/>
            <a:ext cx="11179629" cy="1325563"/>
          </a:xfrm>
        </p:spPr>
        <p:txBody>
          <a:bodyPr/>
          <a:lstStyle/>
          <a:p>
            <a:r>
              <a:rPr lang="fr-FR" b="1" noProof="0" dirty="0">
                <a:latin typeface="Avenir Black" panose="02000503020000020003" pitchFamily="2" charset="0"/>
              </a:rPr>
              <a:t>Conseils aux patients suspectés ou diagnostiqués du COVID-19</a:t>
            </a:r>
          </a:p>
        </p:txBody>
      </p:sp>
      <p:sp>
        <p:nvSpPr>
          <p:cNvPr id="3" name="Content Placeholder 2">
            <a:extLst>
              <a:ext uri="{FF2B5EF4-FFF2-40B4-BE49-F238E27FC236}">
                <a16:creationId xmlns:a16="http://schemas.microsoft.com/office/drawing/2014/main" id="{8CF5CAFF-F32A-6C45-A102-801DCA8502FC}"/>
              </a:ext>
            </a:extLst>
          </p:cNvPr>
          <p:cNvSpPr>
            <a:spLocks noGrp="1"/>
          </p:cNvSpPr>
          <p:nvPr>
            <p:ph idx="1"/>
          </p:nvPr>
        </p:nvSpPr>
        <p:spPr>
          <a:xfrm>
            <a:off x="838200" y="2086214"/>
            <a:ext cx="10515600" cy="4351338"/>
          </a:xfrm>
          <a:ln>
            <a:noFill/>
          </a:ln>
        </p:spPr>
        <p:txBody>
          <a:bodyPr/>
          <a:lstStyle/>
          <a:p>
            <a:r>
              <a:rPr lang="fr-FR" noProof="0" dirty="0">
                <a:latin typeface="Avenir Book" panose="02000503020000020003" pitchFamily="2" charset="0"/>
              </a:rPr>
              <a:t>La plupart des personnes présentant des symptômes bénins peuvent être soignées à domicile.</a:t>
            </a:r>
          </a:p>
          <a:p>
            <a:r>
              <a:rPr lang="fr-FR" noProof="0" dirty="0">
                <a:latin typeface="Avenir Book" panose="02000503020000020003" pitchFamily="2" charset="0"/>
              </a:rPr>
              <a:t>Les personnes âgées ou souffrant de comorbidités ont un risque accru de développer des symptômes graves               </a:t>
            </a:r>
            <a:br>
              <a:rPr lang="fr-FR" noProof="0" dirty="0">
                <a:latin typeface="Avenir Book" panose="02000503020000020003" pitchFamily="2" charset="0"/>
              </a:rPr>
            </a:br>
            <a:r>
              <a:rPr lang="fr-FR" noProof="0" dirty="0">
                <a:latin typeface="Avenir Book" panose="02000503020000020003" pitchFamily="2" charset="0"/>
              </a:rPr>
              <a:t>			Admission dans un établissement de santé pour surveillance</a:t>
            </a:r>
          </a:p>
          <a:p>
            <a:r>
              <a:rPr lang="fr-FR" noProof="0" dirty="0">
                <a:latin typeface="Avenir Book" panose="02000503020000020003" pitchFamily="2" charset="0"/>
              </a:rPr>
              <a:t>Personnes vivant loin de tout et incapables d’accéder aux installations si les symptômes s’aggravent</a:t>
            </a:r>
            <a:br>
              <a:rPr lang="fr-FR" noProof="0" dirty="0">
                <a:latin typeface="Avenir Book" panose="02000503020000020003" pitchFamily="2" charset="0"/>
              </a:rPr>
            </a:br>
            <a:r>
              <a:rPr lang="fr-FR" noProof="0" dirty="0">
                <a:latin typeface="Avenir Book" panose="02000503020000020003" pitchFamily="2" charset="0"/>
              </a:rPr>
              <a:t>			Admission dans un établissement de santé pour surveillance</a:t>
            </a:r>
          </a:p>
        </p:txBody>
      </p:sp>
      <p:cxnSp>
        <p:nvCxnSpPr>
          <p:cNvPr id="5" name="Straight Connector 4">
            <a:extLst>
              <a:ext uri="{FF2B5EF4-FFF2-40B4-BE49-F238E27FC236}">
                <a16:creationId xmlns:a16="http://schemas.microsoft.com/office/drawing/2014/main" id="{52DA8C0A-AA27-E045-BE1A-A8783F13BA02}"/>
              </a:ext>
            </a:extLst>
          </p:cNvPr>
          <p:cNvCxnSpPr>
            <a:cxnSpLocks/>
          </p:cNvCxnSpPr>
          <p:nvPr/>
        </p:nvCxnSpPr>
        <p:spPr>
          <a:xfrm flipH="1">
            <a:off x="1136997" y="3961455"/>
            <a:ext cx="2147776" cy="0"/>
          </a:xfrm>
          <a:prstGeom prst="line">
            <a:avLst/>
          </a:prstGeom>
          <a:ln w="50800">
            <a:solidFill>
              <a:srgbClr val="FF0000"/>
            </a:solidFill>
            <a:headEnd type="triangle"/>
            <a:tailEnd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2ADF7D-1D30-D940-8884-98E9712623DE}"/>
              </a:ext>
            </a:extLst>
          </p:cNvPr>
          <p:cNvCxnSpPr>
            <a:cxnSpLocks/>
          </p:cNvCxnSpPr>
          <p:nvPr/>
        </p:nvCxnSpPr>
        <p:spPr>
          <a:xfrm flipH="1">
            <a:off x="1136997" y="5610808"/>
            <a:ext cx="2147776" cy="0"/>
          </a:xfrm>
          <a:prstGeom prst="line">
            <a:avLst/>
          </a:prstGeom>
          <a:ln w="50800">
            <a:solidFill>
              <a:srgbClr val="FF0000"/>
            </a:solidFill>
            <a:headEnd type="triangle"/>
            <a:tailE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01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8A91-3ADB-C74F-8E4D-A89D7572F47D}"/>
              </a:ext>
            </a:extLst>
          </p:cNvPr>
          <p:cNvSpPr>
            <a:spLocks noGrp="1"/>
          </p:cNvSpPr>
          <p:nvPr>
            <p:ph type="title"/>
          </p:nvPr>
        </p:nvSpPr>
        <p:spPr/>
        <p:txBody>
          <a:bodyPr/>
          <a:lstStyle/>
          <a:p>
            <a:r>
              <a:rPr lang="fr-FR" b="1" noProof="0" dirty="0">
                <a:latin typeface="Avenir Black" panose="02000503020000020003" pitchFamily="2" charset="0"/>
              </a:rPr>
              <a:t>Autres problèmes de santé nécessitant un traitement</a:t>
            </a:r>
          </a:p>
        </p:txBody>
      </p:sp>
      <p:sp>
        <p:nvSpPr>
          <p:cNvPr id="8" name="Rounded Rectangle 7">
            <a:extLst>
              <a:ext uri="{FF2B5EF4-FFF2-40B4-BE49-F238E27FC236}">
                <a16:creationId xmlns:a16="http://schemas.microsoft.com/office/drawing/2014/main" id="{21362694-DDC9-D347-AF2D-8D6B61966965}"/>
              </a:ext>
            </a:extLst>
          </p:cNvPr>
          <p:cNvSpPr/>
          <p:nvPr/>
        </p:nvSpPr>
        <p:spPr>
          <a:xfrm>
            <a:off x="2472033" y="1949301"/>
            <a:ext cx="7247933" cy="42387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enir Book" panose="02000503020000020003" pitchFamily="2" charset="0"/>
            </a:endParaRPr>
          </a:p>
        </p:txBody>
      </p:sp>
      <p:sp>
        <p:nvSpPr>
          <p:cNvPr id="9" name="TextBox 8">
            <a:extLst>
              <a:ext uri="{FF2B5EF4-FFF2-40B4-BE49-F238E27FC236}">
                <a16:creationId xmlns:a16="http://schemas.microsoft.com/office/drawing/2014/main" id="{BABCCCCB-D988-914A-90D2-1B675C0993A9}"/>
              </a:ext>
            </a:extLst>
          </p:cNvPr>
          <p:cNvSpPr txBox="1"/>
          <p:nvPr/>
        </p:nvSpPr>
        <p:spPr>
          <a:xfrm>
            <a:off x="2709565" y="2150013"/>
            <a:ext cx="6889898" cy="4524315"/>
          </a:xfrm>
          <a:prstGeom prst="rect">
            <a:avLst/>
          </a:prstGeom>
          <a:noFill/>
        </p:spPr>
        <p:txBody>
          <a:bodyPr wrap="square" rtlCol="0">
            <a:spAutoFit/>
          </a:bodyPr>
          <a:lstStyle/>
          <a:p>
            <a:r>
              <a:rPr lang="fr-FR" sz="3600" dirty="0">
                <a:solidFill>
                  <a:schemeClr val="bg1"/>
                </a:solidFill>
                <a:latin typeface="Avenir Book" panose="02000503020000020003" pitchFamily="2" charset="0"/>
              </a:rPr>
              <a:t>Une fièvre qui peut être associée au paludisme ou à la dengue ne doit pas être ignorée et on doit conseiller au patient de se rendre dans un établissement de santé pour y recevoir un traitement.</a:t>
            </a:r>
          </a:p>
          <a:p>
            <a:endParaRPr lang="en-US" sz="3600" dirty="0">
              <a:solidFill>
                <a:schemeClr val="bg1"/>
              </a:solidFill>
              <a:latin typeface="Avenir Book" panose="02000503020000020003" pitchFamily="2" charset="0"/>
            </a:endParaRPr>
          </a:p>
        </p:txBody>
      </p:sp>
    </p:spTree>
    <p:extLst>
      <p:ext uri="{BB962C8B-B14F-4D97-AF65-F5344CB8AC3E}">
        <p14:creationId xmlns:p14="http://schemas.microsoft.com/office/powerpoint/2010/main" val="36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C7AD-9D8A-594A-8669-EA7BD5DB46E5}"/>
              </a:ext>
            </a:extLst>
          </p:cNvPr>
          <p:cNvSpPr>
            <a:spLocks noGrp="1"/>
          </p:cNvSpPr>
          <p:nvPr>
            <p:ph type="title"/>
          </p:nvPr>
        </p:nvSpPr>
        <p:spPr/>
        <p:txBody>
          <a:bodyPr/>
          <a:lstStyle/>
          <a:p>
            <a:r>
              <a:rPr lang="fr-FR" b="1" noProof="0" dirty="0">
                <a:latin typeface="Avenir Black" panose="02000503020000020003" pitchFamily="2" charset="0"/>
              </a:rPr>
              <a:t>Conseils pour les soins à domicile</a:t>
            </a:r>
          </a:p>
        </p:txBody>
      </p:sp>
      <p:sp>
        <p:nvSpPr>
          <p:cNvPr id="3" name="Content Placeholder 2">
            <a:extLst>
              <a:ext uri="{FF2B5EF4-FFF2-40B4-BE49-F238E27FC236}">
                <a16:creationId xmlns:a16="http://schemas.microsoft.com/office/drawing/2014/main" id="{04926BD4-BCE1-9C43-88D2-3219294AF1F0}"/>
              </a:ext>
            </a:extLst>
          </p:cNvPr>
          <p:cNvSpPr>
            <a:spLocks noGrp="1"/>
          </p:cNvSpPr>
          <p:nvPr>
            <p:ph idx="1"/>
          </p:nvPr>
        </p:nvSpPr>
        <p:spPr>
          <a:xfrm>
            <a:off x="838200" y="1690688"/>
            <a:ext cx="10942674" cy="4802187"/>
          </a:xfrm>
        </p:spPr>
        <p:txBody>
          <a:bodyPr>
            <a:normAutofit fontScale="77500" lnSpcReduction="20000"/>
          </a:bodyPr>
          <a:lstStyle/>
          <a:p>
            <a:pPr lvl="0" algn="just"/>
            <a:r>
              <a:rPr lang="fr-FR" noProof="0" dirty="0">
                <a:latin typeface="Avenir Book" panose="02000503020000020003" pitchFamily="2" charset="0"/>
              </a:rPr>
              <a:t>Avoir une chambre simple bien ventilée,</a:t>
            </a:r>
          </a:p>
          <a:p>
            <a:pPr lvl="1" algn="just"/>
            <a:r>
              <a:rPr lang="fr-FR" noProof="0" dirty="0">
                <a:latin typeface="Avenir Book" panose="02000503020000020003" pitchFamily="2" charset="0"/>
              </a:rPr>
              <a:t>ou placer les lits/matelas au moins à 1 mètre l’un de l’autre et dormir tête bêche.</a:t>
            </a:r>
          </a:p>
          <a:p>
            <a:pPr lvl="1" algn="just"/>
            <a:r>
              <a:rPr lang="fr-FR" noProof="0" dirty="0">
                <a:latin typeface="Avenir Book" panose="02000503020000020003" pitchFamily="2" charset="0"/>
              </a:rPr>
              <a:t>Placer un rideau ou un autre séparateur physique (grande couverture) pour séparer le lit de la personne malade.</a:t>
            </a:r>
          </a:p>
          <a:p>
            <a:pPr lvl="0" algn="just"/>
            <a:r>
              <a:rPr lang="fr-FR" noProof="0" dirty="0">
                <a:latin typeface="Avenir Book" panose="02000503020000020003" pitchFamily="2" charset="0"/>
              </a:rPr>
              <a:t>Avoir des pièces séparées pour l’hygiène des mains et les toilettes.</a:t>
            </a:r>
          </a:p>
          <a:p>
            <a:pPr lvl="1" algn="just"/>
            <a:r>
              <a:rPr lang="fr-FR" noProof="0" dirty="0">
                <a:latin typeface="Avenir Book" panose="02000503020000020003" pitchFamily="2" charset="0"/>
              </a:rPr>
              <a:t>Si ce n’est pas possible, s’assurer que la zone est bien ventilée et nettoyée avec de l’eau savonneuse après utilisation.</a:t>
            </a:r>
          </a:p>
          <a:p>
            <a:pPr lvl="0" algn="just"/>
            <a:r>
              <a:rPr lang="fr-FR" noProof="0" dirty="0">
                <a:latin typeface="Avenir Book" panose="02000503020000020003" pitchFamily="2" charset="0"/>
              </a:rPr>
              <a:t>Garder au moins 1 mètre de distance entre les personnes, y compris entre les membres de la famille.</a:t>
            </a:r>
          </a:p>
          <a:p>
            <a:pPr lvl="0" algn="just"/>
            <a:r>
              <a:rPr lang="fr-FR" noProof="0" dirty="0">
                <a:latin typeface="Avenir Book" panose="02000503020000020003" pitchFamily="2" charset="0"/>
              </a:rPr>
              <a:t>Passer les symptômes en revue quotidiennement.</a:t>
            </a:r>
          </a:p>
          <a:p>
            <a:pPr lvl="1" algn="just"/>
            <a:r>
              <a:rPr lang="fr-FR" noProof="0" dirty="0">
                <a:latin typeface="Avenir Book" panose="02000503020000020003" pitchFamily="2" charset="0"/>
              </a:rPr>
              <a:t>Si vous éprouvez des difficultés à respirer ou une douleur/pression dans la poitrine, contactez immédiatement l’établissement de santé le plus proche - appelez-les d’abord si possible.</a:t>
            </a:r>
          </a:p>
          <a:p>
            <a:pPr lvl="0" algn="just"/>
            <a:r>
              <a:rPr lang="fr-FR" noProof="0" dirty="0">
                <a:latin typeface="Avenir Book" panose="02000503020000020003" pitchFamily="2" charset="0"/>
              </a:rPr>
              <a:t>Assurer une hydratation adéquate.</a:t>
            </a:r>
          </a:p>
          <a:p>
            <a:pPr lvl="0" algn="just"/>
            <a:r>
              <a:rPr lang="fr-FR" noProof="0" dirty="0">
                <a:latin typeface="Avenir Book" panose="02000503020000020003" pitchFamily="2" charset="0"/>
              </a:rPr>
              <a:t>Prendre du paracétamol pour soulager les symptômes.</a:t>
            </a:r>
          </a:p>
          <a:p>
            <a:pPr lvl="0" algn="just"/>
            <a:r>
              <a:rPr lang="fr-FR" noProof="0" dirty="0">
                <a:latin typeface="Avenir Book" panose="02000503020000020003" pitchFamily="2" charset="0"/>
              </a:rPr>
              <a:t>Essayer de faire de l’exercice à la maison.</a:t>
            </a:r>
          </a:p>
        </p:txBody>
      </p:sp>
    </p:spTree>
    <p:extLst>
      <p:ext uri="{BB962C8B-B14F-4D97-AF65-F5344CB8AC3E}">
        <p14:creationId xmlns:p14="http://schemas.microsoft.com/office/powerpoint/2010/main" val="55238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71a3885e9c_0_0"/>
          <p:cNvPicPr preferRelativeResize="0"/>
          <p:nvPr/>
        </p:nvPicPr>
        <p:blipFill rotWithShape="1">
          <a:blip r:embed="rId3">
            <a:alphaModFix/>
          </a:blip>
          <a:srcRect r="2987"/>
          <a:stretch/>
        </p:blipFill>
        <p:spPr>
          <a:xfrm>
            <a:off x="1700463" y="1455654"/>
            <a:ext cx="8791073" cy="5037221"/>
          </a:xfrm>
          <a:prstGeom prst="rect">
            <a:avLst/>
          </a:prstGeom>
          <a:noFill/>
          <a:ln>
            <a:noFill/>
          </a:ln>
        </p:spPr>
      </p:pic>
      <p:sp>
        <p:nvSpPr>
          <p:cNvPr id="117" name="Google Shape;117;g71a3885e9c_0_0"/>
          <p:cNvSpPr txBox="1">
            <a:spLocks noGrp="1"/>
          </p:cNvSpPr>
          <p:nvPr>
            <p:ph type="title"/>
          </p:nvPr>
        </p:nvSpPr>
        <p:spPr>
          <a:xfrm>
            <a:off x="247135" y="365125"/>
            <a:ext cx="11541211"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Titillium Web"/>
              <a:buNone/>
            </a:pPr>
            <a:r>
              <a:rPr lang="fr-FR" b="1" noProof="0" dirty="0">
                <a:latin typeface="Avenir Black" panose="02000503020000020003" pitchFamily="2" charset="0"/>
              </a:rPr>
              <a:t>Évaluer le niveau de soins requis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7BBD-8AF7-416F-A5B4-8231C0BBF1EA}"/>
              </a:ext>
            </a:extLst>
          </p:cNvPr>
          <p:cNvSpPr>
            <a:spLocks noGrp="1"/>
          </p:cNvSpPr>
          <p:nvPr>
            <p:ph type="title"/>
          </p:nvPr>
        </p:nvSpPr>
        <p:spPr>
          <a:xfrm>
            <a:off x="838200" y="365125"/>
            <a:ext cx="8241632" cy="1325563"/>
          </a:xfrm>
        </p:spPr>
        <p:txBody>
          <a:bodyPr/>
          <a:lstStyle/>
          <a:p>
            <a:r>
              <a:rPr lang="fr-FR" b="1" noProof="0" dirty="0">
                <a:latin typeface="Avenir Black" panose="02000503020000020003" pitchFamily="2" charset="0"/>
              </a:rPr>
              <a:t>Profil de gravité du COVID-19</a:t>
            </a:r>
          </a:p>
        </p:txBody>
      </p:sp>
      <p:pic>
        <p:nvPicPr>
          <p:cNvPr id="3" name="Picture 2">
            <a:extLst>
              <a:ext uri="{FF2B5EF4-FFF2-40B4-BE49-F238E27FC236}">
                <a16:creationId xmlns:a16="http://schemas.microsoft.com/office/drawing/2014/main" id="{0F0B8D13-D9C8-407E-9F78-1E356904DA75}"/>
              </a:ext>
            </a:extLst>
          </p:cNvPr>
          <p:cNvPicPr>
            <a:picLocks noChangeAspect="1"/>
          </p:cNvPicPr>
          <p:nvPr/>
        </p:nvPicPr>
        <p:blipFill rotWithShape="1">
          <a:blip r:embed="rId2"/>
          <a:srcRect t="1307"/>
          <a:stretch/>
        </p:blipFill>
        <p:spPr>
          <a:xfrm>
            <a:off x="2261938" y="1461457"/>
            <a:ext cx="8921622" cy="5031418"/>
          </a:xfrm>
          <a:prstGeom prst="rect">
            <a:avLst/>
          </a:prstGeom>
        </p:spPr>
      </p:pic>
    </p:spTree>
    <p:extLst>
      <p:ext uri="{BB962C8B-B14F-4D97-AF65-F5344CB8AC3E}">
        <p14:creationId xmlns:p14="http://schemas.microsoft.com/office/powerpoint/2010/main" val="15404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8298-CE95-4D34-B910-7A00837FC4F8}"/>
              </a:ext>
            </a:extLst>
          </p:cNvPr>
          <p:cNvSpPr>
            <a:spLocks noGrp="1"/>
          </p:cNvSpPr>
          <p:nvPr>
            <p:ph type="title"/>
          </p:nvPr>
        </p:nvSpPr>
        <p:spPr/>
        <p:txBody>
          <a:bodyPr/>
          <a:lstStyle/>
          <a:p>
            <a:r>
              <a:rPr lang="fr-FR" b="1" noProof="0" dirty="0">
                <a:latin typeface="Avenir Black" panose="02000503020000020003" pitchFamily="2" charset="0"/>
              </a:rPr>
              <a:t>Ressources vs Gravité de la maladie</a:t>
            </a:r>
          </a:p>
        </p:txBody>
      </p:sp>
      <p:sp>
        <p:nvSpPr>
          <p:cNvPr id="3" name="Text Placeholder 2">
            <a:extLst>
              <a:ext uri="{FF2B5EF4-FFF2-40B4-BE49-F238E27FC236}">
                <a16:creationId xmlns:a16="http://schemas.microsoft.com/office/drawing/2014/main" id="{800675CC-CDFA-47FC-B93D-356AB1F3EB1D}"/>
              </a:ext>
            </a:extLst>
          </p:cNvPr>
          <p:cNvSpPr>
            <a:spLocks noGrp="1"/>
          </p:cNvSpPr>
          <p:nvPr>
            <p:ph type="body" idx="1"/>
          </p:nvPr>
        </p:nvSpPr>
        <p:spPr>
          <a:xfrm>
            <a:off x="838200" y="2574674"/>
            <a:ext cx="10515600" cy="2350252"/>
          </a:xfrm>
        </p:spPr>
        <p:txBody>
          <a:bodyPr>
            <a:normAutofit/>
          </a:bodyPr>
          <a:lstStyle/>
          <a:p>
            <a:pPr marL="412750" algn="just">
              <a:lnSpc>
                <a:spcPct val="100000"/>
              </a:lnSpc>
              <a:spcBef>
                <a:spcPts val="0"/>
              </a:spcBef>
              <a:spcAft>
                <a:spcPts val="600"/>
              </a:spcAft>
              <a:buSzPts val="2500"/>
            </a:pPr>
            <a:r>
              <a:rPr lang="fr-FR" sz="2400" noProof="0" dirty="0">
                <a:latin typeface="Avenir Book" panose="02000503020000020003" pitchFamily="2" charset="0"/>
              </a:rPr>
              <a:t>Le COVID-19 a le potentiel de submerger le système de santé, il est donc important de fournir des soins aux patients qui en ont le plus besoin.</a:t>
            </a:r>
          </a:p>
          <a:p>
            <a:pPr marL="184150" indent="0" algn="just">
              <a:lnSpc>
                <a:spcPct val="100000"/>
              </a:lnSpc>
              <a:spcBef>
                <a:spcPts val="0"/>
              </a:spcBef>
              <a:spcAft>
                <a:spcPts val="600"/>
              </a:spcAft>
              <a:buSzPts val="2500"/>
              <a:buNone/>
            </a:pPr>
            <a:endParaRPr lang="fr-FR" sz="2400" noProof="0" dirty="0">
              <a:latin typeface="Avenir Book" panose="02000503020000020003" pitchFamily="2" charset="0"/>
            </a:endParaRPr>
          </a:p>
          <a:p>
            <a:pPr lvl="0" indent="-387350" algn="just">
              <a:lnSpc>
                <a:spcPct val="100000"/>
              </a:lnSpc>
              <a:spcBef>
                <a:spcPts val="0"/>
              </a:spcBef>
              <a:spcAft>
                <a:spcPts val="600"/>
              </a:spcAft>
              <a:buSzPts val="2500"/>
            </a:pPr>
            <a:r>
              <a:rPr lang="fr-FR" sz="2400" noProof="0" dirty="0">
                <a:latin typeface="Avenir Book" panose="02000503020000020003" pitchFamily="2" charset="0"/>
              </a:rPr>
              <a:t>La gravité de la maladie détermine les besoins en ressources.</a:t>
            </a:r>
          </a:p>
          <a:p>
            <a:pPr>
              <a:lnSpc>
                <a:spcPct val="100000"/>
              </a:lnSpc>
              <a:spcBef>
                <a:spcPts val="0"/>
              </a:spcBef>
              <a:spcAft>
                <a:spcPts val="600"/>
              </a:spcAft>
            </a:pPr>
            <a:endParaRPr lang="fr-FR" sz="2400" noProof="0" dirty="0"/>
          </a:p>
        </p:txBody>
      </p:sp>
    </p:spTree>
    <p:extLst>
      <p:ext uri="{BB962C8B-B14F-4D97-AF65-F5344CB8AC3E}">
        <p14:creationId xmlns:p14="http://schemas.microsoft.com/office/powerpoint/2010/main" val="2685056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4" name="Google Shape;109;g71b81f9390_3_17">
            <a:extLst>
              <a:ext uri="{FF2B5EF4-FFF2-40B4-BE49-F238E27FC236}">
                <a16:creationId xmlns:a16="http://schemas.microsoft.com/office/drawing/2014/main" id="{24121CC6-EBB3-B34C-A0C3-B858359CA682}"/>
              </a:ext>
            </a:extLst>
          </p:cNvPr>
          <p:cNvSpPr txBox="1">
            <a:spLocks/>
          </p:cNvSpPr>
          <p:nvPr/>
        </p:nvSpPr>
        <p:spPr>
          <a:xfrm>
            <a:off x="838200" y="2298284"/>
            <a:ext cx="10515600" cy="343062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9850" lvl="0">
              <a:spcAft>
                <a:spcPts val="600"/>
              </a:spcAft>
              <a:buSzPts val="2500"/>
            </a:pPr>
            <a:r>
              <a:rPr lang="fr-FR" sz="2400" dirty="0">
                <a:latin typeface="Avenir Book" panose="02000503020000020003" pitchFamily="2" charset="0"/>
                <a:ea typeface="Roboto" panose="020B0604020202020204" charset="0"/>
              </a:rPr>
              <a:t>Les soins aux patients COVID-19 sont orientés selon 3 processus :</a:t>
            </a:r>
          </a:p>
          <a:p>
            <a:pPr marL="69850" lvl="0">
              <a:spcAft>
                <a:spcPts val="600"/>
              </a:spcAft>
              <a:buSzPts val="2500"/>
            </a:pPr>
            <a:endParaRPr lang="fr-FR" sz="2400" dirty="0">
              <a:latin typeface="Avenir Book" panose="02000503020000020003" pitchFamily="2" charset="0"/>
              <a:ea typeface="Roboto" panose="020B0604020202020204" charset="0"/>
            </a:endParaRPr>
          </a:p>
          <a:p>
            <a:pPr marL="939800" lvl="1" indent="-457200">
              <a:spcAft>
                <a:spcPts val="600"/>
              </a:spcAft>
              <a:buSzPts val="2400"/>
              <a:buFont typeface="+mj-lt"/>
              <a:buAutoNum type="arabicPeriod"/>
            </a:pPr>
            <a:r>
              <a:rPr lang="fr-FR" sz="2400" dirty="0">
                <a:latin typeface="Avenir Book" panose="02000503020000020003" pitchFamily="2" charset="0"/>
                <a:ea typeface="Roboto"/>
                <a:sym typeface="Roboto"/>
              </a:rPr>
              <a:t>Dépistage</a:t>
            </a:r>
          </a:p>
          <a:p>
            <a:pPr marL="939800" lvl="1" indent="-457200">
              <a:spcAft>
                <a:spcPts val="600"/>
              </a:spcAft>
              <a:buSzPts val="2400"/>
              <a:buFont typeface="+mj-lt"/>
              <a:buAutoNum type="arabicPeriod"/>
            </a:pPr>
            <a:endParaRPr lang="fr-FR" sz="2400" dirty="0">
              <a:latin typeface="Avenir Book" panose="02000503020000020003" pitchFamily="2" charset="0"/>
              <a:ea typeface="Roboto"/>
              <a:sym typeface="Roboto"/>
            </a:endParaRPr>
          </a:p>
          <a:p>
            <a:pPr marL="939800" lvl="1" indent="-457200">
              <a:spcAft>
                <a:spcPts val="600"/>
              </a:spcAft>
              <a:buSzPts val="2400"/>
              <a:buFont typeface="+mj-lt"/>
              <a:buAutoNum type="arabicPeriod"/>
            </a:pPr>
            <a:r>
              <a:rPr lang="fr-FR" sz="2400" dirty="0">
                <a:latin typeface="Avenir Book" panose="02000503020000020003" pitchFamily="2" charset="0"/>
                <a:ea typeface="Roboto"/>
                <a:sym typeface="Roboto"/>
              </a:rPr>
              <a:t>Triage </a:t>
            </a:r>
          </a:p>
          <a:p>
            <a:pPr marL="939800" lvl="1" indent="-457200">
              <a:spcAft>
                <a:spcPts val="600"/>
              </a:spcAft>
              <a:buSzPts val="2400"/>
              <a:buFont typeface="+mj-lt"/>
              <a:buAutoNum type="arabicPeriod"/>
            </a:pPr>
            <a:endParaRPr lang="fr-FR" sz="2400" dirty="0">
              <a:latin typeface="Avenir Book" panose="02000503020000020003" pitchFamily="2" charset="0"/>
              <a:ea typeface="Roboto"/>
              <a:sym typeface="Roboto"/>
            </a:endParaRPr>
          </a:p>
          <a:p>
            <a:pPr marL="939800" lvl="1" indent="-457200">
              <a:spcAft>
                <a:spcPts val="600"/>
              </a:spcAft>
              <a:buSzPts val="2400"/>
              <a:buFont typeface="+mj-lt"/>
              <a:buAutoNum type="arabicPeriod"/>
            </a:pPr>
            <a:r>
              <a:rPr lang="fr-FR" sz="2400" dirty="0">
                <a:latin typeface="Avenir Book" panose="02000503020000020003" pitchFamily="2" charset="0"/>
                <a:ea typeface="Roboto"/>
                <a:sym typeface="Roboto"/>
              </a:rPr>
              <a:t>Score de gravité </a:t>
            </a:r>
          </a:p>
          <a:p>
            <a:pPr marL="482600" lvl="1">
              <a:spcAft>
                <a:spcPts val="600"/>
              </a:spcAft>
              <a:buSzPts val="2400"/>
            </a:pPr>
            <a:endParaRPr lang="fr-FR" sz="2400" dirty="0">
              <a:latin typeface="Avenir Book" panose="02000503020000020003" pitchFamily="2" charset="0"/>
              <a:ea typeface="Roboto"/>
              <a:sym typeface="Roboto"/>
            </a:endParaRPr>
          </a:p>
          <a:p>
            <a:pPr marL="482600" lvl="1">
              <a:spcAft>
                <a:spcPts val="600"/>
              </a:spcAft>
              <a:buSzPts val="2400"/>
            </a:pPr>
            <a:r>
              <a:rPr lang="fr-FR" sz="2400" dirty="0">
                <a:latin typeface="Avenir Book" panose="02000503020000020003" pitchFamily="2" charset="0"/>
                <a:ea typeface="Roboto"/>
                <a:sym typeface="Roboto"/>
              </a:rPr>
              <a:t>4. Traitement / orientation </a:t>
            </a:r>
          </a:p>
          <a:p>
            <a:pPr marL="584200" lvl="0" indent="-514350">
              <a:spcAft>
                <a:spcPts val="600"/>
              </a:spcAft>
              <a:buSzPts val="2500"/>
              <a:buFont typeface="+mj-lt"/>
              <a:buAutoNum type="arabicPeriod"/>
            </a:pPr>
            <a:endParaRPr lang="fr-FR" sz="2800" dirty="0">
              <a:latin typeface="Avenir Book" panose="02000503020000020003" pitchFamily="2" charset="0"/>
              <a:ea typeface="Roboto" panose="020B0604020202020204" charset="0"/>
            </a:endParaRPr>
          </a:p>
        </p:txBody>
      </p:sp>
      <p:sp>
        <p:nvSpPr>
          <p:cNvPr id="2" name="Title 1">
            <a:extLst>
              <a:ext uri="{FF2B5EF4-FFF2-40B4-BE49-F238E27FC236}">
                <a16:creationId xmlns:a16="http://schemas.microsoft.com/office/drawing/2014/main" id="{47B9B4F9-D399-2144-853D-18F6BBF258DC}"/>
              </a:ext>
            </a:extLst>
          </p:cNvPr>
          <p:cNvSpPr>
            <a:spLocks noGrp="1"/>
          </p:cNvSpPr>
          <p:nvPr>
            <p:ph type="title"/>
          </p:nvPr>
        </p:nvSpPr>
        <p:spPr>
          <a:xfrm>
            <a:off x="838200" y="365125"/>
            <a:ext cx="10515600" cy="922499"/>
          </a:xfrm>
        </p:spPr>
        <p:txBody>
          <a:bodyPr/>
          <a:lstStyle/>
          <a:p>
            <a:r>
              <a:rPr lang="fr-FR" b="1" noProof="0" dirty="0">
                <a:latin typeface="Avenir Black" panose="02000503020000020003" pitchFamily="2" charset="0"/>
              </a:rPr>
              <a:t>Dépistage, triage et score de gravité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1b780f3a4_0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1800"/>
              <a:buNone/>
            </a:pPr>
            <a:r>
              <a:rPr lang="fr-FR" b="1" noProof="0" dirty="0">
                <a:latin typeface="Avenir Black" panose="02000503020000020003" pitchFamily="2" charset="0"/>
              </a:rPr>
              <a:t>Processus 1 : Dépistage</a:t>
            </a:r>
          </a:p>
        </p:txBody>
      </p:sp>
      <p:sp>
        <p:nvSpPr>
          <p:cNvPr id="131" name="Google Shape;131;g71b780f3a4_0_6"/>
          <p:cNvSpPr txBox="1"/>
          <p:nvPr/>
        </p:nvSpPr>
        <p:spPr>
          <a:xfrm>
            <a:off x="6665925" y="3953374"/>
            <a:ext cx="2496000" cy="765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134" name="Google Shape;134;g71b780f3a4_0_6"/>
          <p:cNvSpPr txBox="1"/>
          <p:nvPr/>
        </p:nvSpPr>
        <p:spPr>
          <a:xfrm>
            <a:off x="6444271" y="5309822"/>
            <a:ext cx="1055400" cy="15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135" name="Google Shape;135;g71b780f3a4_0_6"/>
          <p:cNvSpPr txBox="1"/>
          <p:nvPr/>
        </p:nvSpPr>
        <p:spPr>
          <a:xfrm>
            <a:off x="6896805" y="5040197"/>
            <a:ext cx="1055400" cy="1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136" name="Google Shape;136;g71b780f3a4_0_6"/>
          <p:cNvSpPr txBox="1"/>
          <p:nvPr/>
        </p:nvSpPr>
        <p:spPr>
          <a:xfrm>
            <a:off x="6896805" y="5040197"/>
            <a:ext cx="1055400" cy="15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pic>
        <p:nvPicPr>
          <p:cNvPr id="2" name="Picture 1">
            <a:extLst>
              <a:ext uri="{FF2B5EF4-FFF2-40B4-BE49-F238E27FC236}">
                <a16:creationId xmlns:a16="http://schemas.microsoft.com/office/drawing/2014/main" id="{9ED053B9-D229-4F66-8956-2A0D43C6C266}"/>
              </a:ext>
            </a:extLst>
          </p:cNvPr>
          <p:cNvPicPr>
            <a:picLocks noChangeAspect="1"/>
          </p:cNvPicPr>
          <p:nvPr/>
        </p:nvPicPr>
        <p:blipFill>
          <a:blip r:embed="rId3"/>
          <a:stretch>
            <a:fillRect/>
          </a:stretch>
        </p:blipFill>
        <p:spPr>
          <a:xfrm>
            <a:off x="2018181" y="1966577"/>
            <a:ext cx="8155637" cy="397359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g71b780f3a4_0_6"/>
          <p:cNvSpPr txBox="1">
            <a:spLocks noGrp="1"/>
          </p:cNvSpPr>
          <p:nvPr>
            <p:ph type="body" idx="1"/>
          </p:nvPr>
        </p:nvSpPr>
        <p:spPr>
          <a:xfrm>
            <a:off x="838200" y="2141537"/>
            <a:ext cx="10515600" cy="4351338"/>
          </a:xfrm>
          <a:prstGeom prst="rect">
            <a:avLst/>
          </a:prstGeom>
          <a:noFill/>
          <a:ln>
            <a:noFill/>
          </a:ln>
        </p:spPr>
        <p:txBody>
          <a:bodyPr spcFirstLastPara="1" wrap="square" lIns="91425" tIns="45700" rIns="91425" bIns="45700" anchor="t" anchorCtr="0">
            <a:noAutofit/>
          </a:bodyPr>
          <a:lstStyle/>
          <a:p>
            <a:pPr marL="47625" lvl="0" indent="0" algn="just" rtl="0">
              <a:lnSpc>
                <a:spcPct val="100000"/>
              </a:lnSpc>
              <a:spcBef>
                <a:spcPts val="0"/>
              </a:spcBef>
              <a:spcAft>
                <a:spcPts val="600"/>
              </a:spcAft>
              <a:buSzPts val="2600"/>
              <a:buNone/>
            </a:pPr>
            <a:r>
              <a:rPr lang="fr-FR" sz="2400" noProof="0" dirty="0">
                <a:latin typeface="Avenir Book" panose="02000503020000020003" pitchFamily="2" charset="0"/>
              </a:rPr>
              <a:t>Posez des questions au patient pour déterminer s’il satisfait ou non à la définition </a:t>
            </a:r>
            <a:r>
              <a:rPr lang="fr-FR" sz="2400" b="1" i="1" noProof="0" dirty="0">
                <a:latin typeface="Avenir Book" panose="02000503020000020003" pitchFamily="2" charset="0"/>
              </a:rPr>
              <a:t>mise à jour</a:t>
            </a:r>
            <a:r>
              <a:rPr lang="fr-FR" sz="2400" noProof="0" dirty="0">
                <a:latin typeface="Avenir Book" panose="02000503020000020003" pitchFamily="2" charset="0"/>
              </a:rPr>
              <a:t> d’un cas de COVID-19.</a:t>
            </a:r>
          </a:p>
          <a:p>
            <a:pPr marL="47625" lvl="0" indent="0" algn="just" rtl="0">
              <a:lnSpc>
                <a:spcPct val="100000"/>
              </a:lnSpc>
              <a:spcBef>
                <a:spcPts val="0"/>
              </a:spcBef>
              <a:spcAft>
                <a:spcPts val="600"/>
              </a:spcAft>
              <a:buSzPts val="2600"/>
              <a:buNone/>
            </a:pPr>
            <a:endParaRPr lang="fr-FR" sz="2400" noProof="0" dirty="0">
              <a:latin typeface="Avenir Book" panose="02000503020000020003" pitchFamily="2" charset="0"/>
            </a:endParaRPr>
          </a:p>
          <a:p>
            <a:pPr marL="47625" lvl="0" indent="0" algn="just" rtl="0">
              <a:lnSpc>
                <a:spcPct val="100000"/>
              </a:lnSpc>
              <a:spcBef>
                <a:spcPts val="0"/>
              </a:spcBef>
              <a:spcAft>
                <a:spcPts val="600"/>
              </a:spcAft>
              <a:buSzPts val="2600"/>
              <a:buNone/>
            </a:pPr>
            <a:r>
              <a:rPr lang="fr-FR" sz="2400" noProof="0" dirty="0">
                <a:latin typeface="Avenir Book" panose="02000503020000020003" pitchFamily="2" charset="0"/>
              </a:rPr>
              <a:t>Un patient dépisté </a:t>
            </a:r>
            <a:r>
              <a:rPr lang="fr-FR" sz="2400" b="1" noProof="0" dirty="0">
                <a:latin typeface="Avenir Book" panose="02000503020000020003" pitchFamily="2" charset="0"/>
              </a:rPr>
              <a:t>négatif</a:t>
            </a:r>
            <a:r>
              <a:rPr lang="fr-FR" sz="2400" noProof="0" dirty="0">
                <a:latin typeface="Avenir Book" panose="02000503020000020003" pitchFamily="2" charset="0"/>
              </a:rPr>
              <a:t> NE correspond PAS à la définition d’un cas.</a:t>
            </a:r>
          </a:p>
          <a:p>
            <a:pPr marL="47625" lvl="0" indent="0" algn="just" rtl="0">
              <a:lnSpc>
                <a:spcPct val="100000"/>
              </a:lnSpc>
              <a:spcBef>
                <a:spcPts val="0"/>
              </a:spcBef>
              <a:spcAft>
                <a:spcPts val="600"/>
              </a:spcAft>
              <a:buSzPts val="2600"/>
              <a:buNone/>
            </a:pPr>
            <a:endParaRPr lang="fr-FR" sz="2400" noProof="0" dirty="0">
              <a:latin typeface="Avenir Book" panose="02000503020000020003" pitchFamily="2" charset="0"/>
            </a:endParaRPr>
          </a:p>
          <a:p>
            <a:pPr marL="47625" lvl="0" indent="0" algn="just" rtl="0">
              <a:lnSpc>
                <a:spcPct val="100000"/>
              </a:lnSpc>
              <a:spcBef>
                <a:spcPts val="0"/>
              </a:spcBef>
              <a:spcAft>
                <a:spcPts val="600"/>
              </a:spcAft>
              <a:buSzPts val="2600"/>
              <a:buNone/>
            </a:pPr>
            <a:r>
              <a:rPr lang="fr-FR" sz="2400" noProof="0" dirty="0">
                <a:latin typeface="Avenir Book" panose="02000503020000020003" pitchFamily="2" charset="0"/>
              </a:rPr>
              <a:t>Un patient dépisté </a:t>
            </a:r>
            <a:r>
              <a:rPr lang="fr-FR" sz="2400" b="1" noProof="0" dirty="0">
                <a:latin typeface="Avenir Book" panose="02000503020000020003" pitchFamily="2" charset="0"/>
              </a:rPr>
              <a:t>positif</a:t>
            </a:r>
            <a:r>
              <a:rPr lang="fr-FR" sz="2400" noProof="0" dirty="0">
                <a:latin typeface="Avenir Book" panose="02000503020000020003" pitchFamily="2" charset="0"/>
              </a:rPr>
              <a:t> CORRESPOND à la définition d’un cas.</a:t>
            </a:r>
          </a:p>
          <a:p>
            <a:pPr marL="504825" lvl="1" indent="0">
              <a:lnSpc>
                <a:spcPct val="100000"/>
              </a:lnSpc>
              <a:spcBef>
                <a:spcPts val="0"/>
              </a:spcBef>
              <a:spcAft>
                <a:spcPts val="600"/>
              </a:spcAft>
              <a:buSzPts val="2600"/>
              <a:buNone/>
            </a:pPr>
            <a:endParaRPr lang="fr-FR" noProof="0" dirty="0">
              <a:latin typeface="Avenir Book" panose="02000503020000020003" pitchFamily="2" charset="0"/>
            </a:endParaRPr>
          </a:p>
          <a:p>
            <a:pPr marL="914400" lvl="0" indent="0" algn="l" rtl="0">
              <a:lnSpc>
                <a:spcPct val="100000"/>
              </a:lnSpc>
              <a:spcBef>
                <a:spcPts val="0"/>
              </a:spcBef>
              <a:spcAft>
                <a:spcPts val="600"/>
              </a:spcAft>
              <a:buNone/>
            </a:pPr>
            <a:endParaRPr lang="fr-FR" sz="2400" noProof="0" dirty="0"/>
          </a:p>
          <a:p>
            <a:pPr marL="457200" lvl="0" indent="-228600" algn="l" rtl="0">
              <a:lnSpc>
                <a:spcPct val="100000"/>
              </a:lnSpc>
              <a:spcBef>
                <a:spcPts val="0"/>
              </a:spcBef>
              <a:spcAft>
                <a:spcPts val="600"/>
              </a:spcAft>
              <a:buClr>
                <a:schemeClr val="dk1"/>
              </a:buClr>
              <a:buSzPts val="1800"/>
              <a:buNone/>
            </a:pPr>
            <a:endParaRPr lang="fr-FR" sz="2400" noProof="0" dirty="0"/>
          </a:p>
          <a:p>
            <a:pPr marL="457200" lvl="0" indent="-228600" algn="l" rtl="0">
              <a:lnSpc>
                <a:spcPct val="100000"/>
              </a:lnSpc>
              <a:spcBef>
                <a:spcPts val="0"/>
              </a:spcBef>
              <a:spcAft>
                <a:spcPts val="600"/>
              </a:spcAft>
              <a:buClr>
                <a:schemeClr val="dk1"/>
              </a:buClr>
              <a:buSzPts val="1800"/>
              <a:buNone/>
            </a:pPr>
            <a:endParaRPr lang="fr-FR" sz="2400" noProof="0" dirty="0"/>
          </a:p>
        </p:txBody>
      </p:sp>
      <p:sp>
        <p:nvSpPr>
          <p:cNvPr id="134" name="Google Shape;134;g71b780f3a4_0_6"/>
          <p:cNvSpPr txBox="1"/>
          <p:nvPr/>
        </p:nvSpPr>
        <p:spPr>
          <a:xfrm>
            <a:off x="6444271" y="5309822"/>
            <a:ext cx="1055400" cy="15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4" name="Google Shape;129;g71b780f3a4_0_6">
            <a:extLst>
              <a:ext uri="{FF2B5EF4-FFF2-40B4-BE49-F238E27FC236}">
                <a16:creationId xmlns:a16="http://schemas.microsoft.com/office/drawing/2014/main" id="{58ED605E-DAF2-4D4D-A561-251B5C5728B9}"/>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1800"/>
              <a:buNone/>
            </a:pPr>
            <a:r>
              <a:rPr lang="fr-FR" b="1" noProof="0" dirty="0">
                <a:latin typeface="Avenir Black" panose="02000503020000020003" pitchFamily="2" charset="0"/>
              </a:rPr>
              <a:t>Processus 1 : Dépistage</a:t>
            </a:r>
          </a:p>
        </p:txBody>
      </p:sp>
    </p:spTree>
    <p:extLst>
      <p:ext uri="{BB962C8B-B14F-4D97-AF65-F5344CB8AC3E}">
        <p14:creationId xmlns:p14="http://schemas.microsoft.com/office/powerpoint/2010/main" val="279151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 name="Google Shape;118;g71a3885e9c_0_0">
            <a:extLst>
              <a:ext uri="{FF2B5EF4-FFF2-40B4-BE49-F238E27FC236}">
                <a16:creationId xmlns:a16="http://schemas.microsoft.com/office/drawing/2014/main" id="{B9DDC6A3-9BBF-48E4-83F1-DD297B31E947}"/>
              </a:ext>
            </a:extLst>
          </p:cNvPr>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69850" lvl="0" indent="0" algn="l" rtl="0">
              <a:lnSpc>
                <a:spcPct val="100000"/>
              </a:lnSpc>
              <a:spcBef>
                <a:spcPts val="0"/>
              </a:spcBef>
              <a:spcAft>
                <a:spcPts val="600"/>
              </a:spcAft>
              <a:buSzPts val="2500"/>
              <a:buNone/>
            </a:pPr>
            <a:r>
              <a:rPr lang="fr-FR" sz="2600" noProof="0" dirty="0">
                <a:latin typeface="Avenir Book" panose="02000503020000020003" pitchFamily="2" charset="0"/>
              </a:rPr>
              <a:t>Le dépistage dirige les patients vers 2 zones distinctes au sein de l’établissement de santé :</a:t>
            </a:r>
          </a:p>
          <a:p>
            <a:pPr marL="457200" lvl="0" indent="-387350" algn="l" rtl="0">
              <a:lnSpc>
                <a:spcPct val="100000"/>
              </a:lnSpc>
              <a:spcBef>
                <a:spcPts val="0"/>
              </a:spcBef>
              <a:spcAft>
                <a:spcPts val="600"/>
              </a:spcAft>
              <a:buSzPts val="2500"/>
              <a:buChar char="•"/>
            </a:pPr>
            <a:endParaRPr lang="fr-FR" sz="2600" noProof="0" dirty="0">
              <a:latin typeface="Avenir Book" panose="02000503020000020003" pitchFamily="2" charset="0"/>
            </a:endParaRPr>
          </a:p>
          <a:p>
            <a:pPr marL="939800" lvl="1" indent="-457200">
              <a:spcAft>
                <a:spcPts val="600"/>
              </a:spcAft>
              <a:buSzPts val="2400"/>
              <a:buFont typeface="+mj-lt"/>
              <a:buAutoNum type="arabicPeriod"/>
            </a:pPr>
            <a:r>
              <a:rPr lang="fr-FR" noProof="0" dirty="0">
                <a:latin typeface="Avenir Book" panose="02000503020000020003" pitchFamily="2" charset="0"/>
              </a:rPr>
              <a:t>Zone de CSCOM / </a:t>
            </a:r>
            <a:r>
              <a:rPr lang="fr-FR" noProof="0" dirty="0" err="1">
                <a:latin typeface="Avenir Book" panose="02000503020000020003" pitchFamily="2" charset="0"/>
              </a:rPr>
              <a:t>CSRef</a:t>
            </a:r>
            <a:r>
              <a:rPr lang="fr-FR" noProof="0" dirty="0">
                <a:latin typeface="Avenir Book" panose="02000503020000020003" pitchFamily="2" charset="0"/>
              </a:rPr>
              <a:t> COVID-19</a:t>
            </a:r>
          </a:p>
          <a:p>
            <a:pPr marL="939800" lvl="1" indent="-457200">
              <a:spcAft>
                <a:spcPts val="600"/>
              </a:spcAft>
              <a:buSzPts val="2400"/>
              <a:buFont typeface="+mj-lt"/>
              <a:buAutoNum type="arabicPeriod"/>
            </a:pPr>
            <a:endParaRPr lang="fr-FR" noProof="0" dirty="0">
              <a:latin typeface="Avenir Book" panose="02000503020000020003" pitchFamily="2" charset="0"/>
            </a:endParaRPr>
          </a:p>
          <a:p>
            <a:pPr marL="939800" lvl="1" indent="-457200">
              <a:spcAft>
                <a:spcPts val="600"/>
              </a:spcAft>
              <a:buSzPts val="2400"/>
              <a:buFont typeface="+mj-lt"/>
              <a:buAutoNum type="arabicPeriod"/>
            </a:pPr>
            <a:endParaRPr lang="fr-FR" noProof="0" dirty="0">
              <a:latin typeface="Avenir Book" panose="02000503020000020003" pitchFamily="2" charset="0"/>
            </a:endParaRPr>
          </a:p>
          <a:p>
            <a:pPr marL="939800" lvl="1" indent="-457200">
              <a:spcAft>
                <a:spcPts val="600"/>
              </a:spcAft>
              <a:buSzPts val="2400"/>
              <a:buFont typeface="+mj-lt"/>
              <a:buAutoNum type="arabicPeriod"/>
            </a:pPr>
            <a:r>
              <a:rPr lang="fr-FR" noProof="0" dirty="0">
                <a:latin typeface="Avenir Book" panose="02000503020000020003" pitchFamily="2" charset="0"/>
              </a:rPr>
              <a:t>Zone de CSCOM / </a:t>
            </a:r>
            <a:r>
              <a:rPr lang="fr-FR" noProof="0" dirty="0" err="1">
                <a:latin typeface="Avenir Book" panose="02000503020000020003" pitchFamily="2" charset="0"/>
              </a:rPr>
              <a:t>CSRef</a:t>
            </a:r>
            <a:r>
              <a:rPr lang="fr-FR" noProof="0" dirty="0">
                <a:latin typeface="Avenir Book" panose="02000503020000020003" pitchFamily="2" charset="0"/>
              </a:rPr>
              <a:t> normale </a:t>
            </a:r>
            <a:br>
              <a:rPr lang="fr-FR" noProof="0" dirty="0">
                <a:latin typeface="Avenir Book" panose="02000503020000020003" pitchFamily="2" charset="0"/>
              </a:rPr>
            </a:br>
            <a:r>
              <a:rPr lang="fr-FR" noProof="0" dirty="0">
                <a:latin typeface="Avenir Book" panose="02000503020000020003" pitchFamily="2" charset="0"/>
              </a:rPr>
              <a:t>(non COVID-19) </a:t>
            </a:r>
          </a:p>
          <a:p>
            <a:pPr marL="69850" lvl="0" indent="0" algn="l" rtl="0">
              <a:lnSpc>
                <a:spcPct val="100000"/>
              </a:lnSpc>
              <a:spcBef>
                <a:spcPts val="0"/>
              </a:spcBef>
              <a:spcAft>
                <a:spcPts val="600"/>
              </a:spcAft>
              <a:buSzPts val="2500"/>
              <a:buNone/>
            </a:pPr>
            <a:endParaRPr lang="fr-FR" sz="2600" noProof="0" dirty="0">
              <a:latin typeface="Avenir Book" panose="02000503020000020003" pitchFamily="2" charset="0"/>
            </a:endParaRPr>
          </a:p>
          <a:p>
            <a:pPr marL="457200" lvl="0" indent="0" algn="l" rtl="0">
              <a:lnSpc>
                <a:spcPct val="100000"/>
              </a:lnSpc>
              <a:spcBef>
                <a:spcPts val="0"/>
              </a:spcBef>
              <a:spcAft>
                <a:spcPts val="600"/>
              </a:spcAft>
              <a:buNone/>
            </a:pPr>
            <a:endParaRPr lang="fr-FR" noProof="0" dirty="0">
              <a:highlight>
                <a:srgbClr val="FFFF00"/>
              </a:highlight>
              <a:latin typeface="Avenir Book" panose="02000503020000020003" pitchFamily="2" charset="0"/>
            </a:endParaRPr>
          </a:p>
        </p:txBody>
      </p:sp>
      <p:sp>
        <p:nvSpPr>
          <p:cNvPr id="131" name="Google Shape;131;g71b780f3a4_0_6"/>
          <p:cNvSpPr txBox="1"/>
          <p:nvPr/>
        </p:nvSpPr>
        <p:spPr>
          <a:xfrm>
            <a:off x="6665925" y="3953374"/>
            <a:ext cx="2496000" cy="765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135" name="Google Shape;135;g71b780f3a4_0_6"/>
          <p:cNvSpPr txBox="1"/>
          <p:nvPr/>
        </p:nvSpPr>
        <p:spPr>
          <a:xfrm>
            <a:off x="6896805" y="5040197"/>
            <a:ext cx="1055400" cy="1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136" name="Google Shape;136;g71b780f3a4_0_6"/>
          <p:cNvSpPr txBox="1"/>
          <p:nvPr/>
        </p:nvSpPr>
        <p:spPr>
          <a:xfrm>
            <a:off x="6896805" y="5040197"/>
            <a:ext cx="1055400" cy="159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pic>
        <p:nvPicPr>
          <p:cNvPr id="2" name="Picture 1">
            <a:extLst>
              <a:ext uri="{FF2B5EF4-FFF2-40B4-BE49-F238E27FC236}">
                <a16:creationId xmlns:a16="http://schemas.microsoft.com/office/drawing/2014/main" id="{689EBA33-0724-4670-88D6-B03F26337662}"/>
              </a:ext>
            </a:extLst>
          </p:cNvPr>
          <p:cNvPicPr>
            <a:picLocks noChangeAspect="1"/>
          </p:cNvPicPr>
          <p:nvPr/>
        </p:nvPicPr>
        <p:blipFill>
          <a:blip r:embed="rId3"/>
          <a:stretch>
            <a:fillRect/>
          </a:stretch>
        </p:blipFill>
        <p:spPr>
          <a:xfrm>
            <a:off x="7424505" y="2904626"/>
            <a:ext cx="3496587" cy="2446418"/>
          </a:xfrm>
          <a:prstGeom prst="rect">
            <a:avLst/>
          </a:prstGeom>
        </p:spPr>
      </p:pic>
      <p:sp>
        <p:nvSpPr>
          <p:cNvPr id="7" name="Google Shape;129;g71b780f3a4_0_6">
            <a:extLst>
              <a:ext uri="{FF2B5EF4-FFF2-40B4-BE49-F238E27FC236}">
                <a16:creationId xmlns:a16="http://schemas.microsoft.com/office/drawing/2014/main" id="{23554659-316E-D54B-A376-34FAE9078951}"/>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1800"/>
              <a:buNone/>
            </a:pPr>
            <a:r>
              <a:rPr lang="fr-FR" b="1" noProof="0" dirty="0">
                <a:latin typeface="Avenir Black" panose="02000503020000020003" pitchFamily="2" charset="0"/>
              </a:rPr>
              <a:t>Processus 1 : Dépistage</a:t>
            </a:r>
          </a:p>
        </p:txBody>
      </p:sp>
    </p:spTree>
    <p:extLst>
      <p:ext uri="{BB962C8B-B14F-4D97-AF65-F5344CB8AC3E}">
        <p14:creationId xmlns:p14="http://schemas.microsoft.com/office/powerpoint/2010/main" val="35501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6205-6685-7F47-9704-113000D28985}"/>
              </a:ext>
            </a:extLst>
          </p:cNvPr>
          <p:cNvSpPr>
            <a:spLocks noGrp="1"/>
          </p:cNvSpPr>
          <p:nvPr>
            <p:ph type="title"/>
          </p:nvPr>
        </p:nvSpPr>
        <p:spPr/>
        <p:txBody>
          <a:bodyPr/>
          <a:lstStyle/>
          <a:p>
            <a:r>
              <a:rPr lang="fr-FR" b="1" noProof="0" dirty="0">
                <a:latin typeface="Avenir Black" panose="02000503020000020003" pitchFamily="2" charset="0"/>
              </a:rPr>
              <a:t>Buts et objectifs</a:t>
            </a:r>
          </a:p>
        </p:txBody>
      </p:sp>
      <p:sp>
        <p:nvSpPr>
          <p:cNvPr id="3" name="Content Placeholder 2">
            <a:extLst>
              <a:ext uri="{FF2B5EF4-FFF2-40B4-BE49-F238E27FC236}">
                <a16:creationId xmlns:a16="http://schemas.microsoft.com/office/drawing/2014/main" id="{E90BB145-7381-644A-A57E-F762B74946A2}"/>
              </a:ext>
            </a:extLst>
          </p:cNvPr>
          <p:cNvSpPr>
            <a:spLocks noGrp="1"/>
          </p:cNvSpPr>
          <p:nvPr>
            <p:ph idx="1"/>
          </p:nvPr>
        </p:nvSpPr>
        <p:spPr>
          <a:xfrm>
            <a:off x="838200" y="1560576"/>
            <a:ext cx="10515600" cy="5132832"/>
          </a:xfrm>
        </p:spPr>
        <p:txBody>
          <a:bodyPr>
            <a:normAutofit fontScale="92500"/>
          </a:bodyPr>
          <a:lstStyle/>
          <a:p>
            <a:pPr marL="0" lvl="0" indent="0">
              <a:buNone/>
            </a:pPr>
            <a:r>
              <a:rPr lang="fr-FR" noProof="0" dirty="0">
                <a:latin typeface="Avenir Book" panose="02000503020000020003" pitchFamily="2" charset="0"/>
              </a:rPr>
              <a:t>À la fin de la session, vous serez en mesure de:</a:t>
            </a:r>
          </a:p>
          <a:p>
            <a:pPr lvl="0"/>
            <a:r>
              <a:rPr lang="fr-FR" noProof="0" dirty="0">
                <a:latin typeface="Avenir Book" panose="02000503020000020003" pitchFamily="2" charset="0"/>
              </a:rPr>
              <a:t>Comprendre les schémas de symptômes présentés par les personnes atteintes de COVID-19 </a:t>
            </a:r>
          </a:p>
          <a:p>
            <a:pPr lvl="0"/>
            <a:r>
              <a:rPr lang="fr-FR" noProof="0" dirty="0">
                <a:latin typeface="Avenir Book" panose="02000503020000020003" pitchFamily="2" charset="0"/>
              </a:rPr>
              <a:t>Décrire les personnes les plus à risque de développer une forme grave de la maladie </a:t>
            </a:r>
          </a:p>
          <a:p>
            <a:pPr lvl="0"/>
            <a:r>
              <a:rPr lang="fr-FR" noProof="0" dirty="0">
                <a:latin typeface="Avenir Book" panose="02000503020000020003" pitchFamily="2" charset="0"/>
              </a:rPr>
              <a:t>Comprendre le rôle des symptômes dans le diagnostic du COVID-19 </a:t>
            </a:r>
          </a:p>
          <a:p>
            <a:pPr lvl="0"/>
            <a:r>
              <a:rPr lang="fr-FR" noProof="0" dirty="0">
                <a:latin typeface="Avenir Book" panose="02000503020000020003" pitchFamily="2" charset="0"/>
              </a:rPr>
              <a:t>Offrir des conseils aux patients avec COVID-19 suspecté ou confirmé </a:t>
            </a:r>
          </a:p>
          <a:p>
            <a:pPr lvl="0"/>
            <a:r>
              <a:rPr lang="fr-FR" noProof="0" dirty="0">
                <a:latin typeface="Avenir Book" panose="02000503020000020003" pitchFamily="2" charset="0"/>
              </a:rPr>
              <a:t>Evaluer la gravité des symptômes du COVID-19 </a:t>
            </a:r>
          </a:p>
          <a:p>
            <a:pPr lvl="0"/>
            <a:r>
              <a:rPr lang="fr-FR" noProof="0" dirty="0">
                <a:latin typeface="Avenir Book" panose="02000503020000020003" pitchFamily="2" charset="0"/>
              </a:rPr>
              <a:t>Comprendre quand orienter les patients avec COVID-19 suspecté ou diagnostiqué pour un traitement de niveau supérieur</a:t>
            </a:r>
          </a:p>
          <a:p>
            <a:pPr marL="0" indent="0">
              <a:buNone/>
            </a:pPr>
            <a:endParaRPr lang="fr-FR" noProof="0" dirty="0">
              <a:latin typeface="Avenir Book" panose="02000503020000020003" pitchFamily="2" charset="0"/>
            </a:endParaRPr>
          </a:p>
        </p:txBody>
      </p:sp>
    </p:spTree>
    <p:extLst>
      <p:ext uri="{BB962C8B-B14F-4D97-AF65-F5344CB8AC3E}">
        <p14:creationId xmlns:p14="http://schemas.microsoft.com/office/powerpoint/2010/main" val="97598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9;g71b780f3a4_0_6">
            <a:extLst>
              <a:ext uri="{FF2B5EF4-FFF2-40B4-BE49-F238E27FC236}">
                <a16:creationId xmlns:a16="http://schemas.microsoft.com/office/drawing/2014/main" id="{48162E7D-0101-C643-B2BD-0448DEA4B944}"/>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1800"/>
              <a:buNone/>
            </a:pPr>
            <a:r>
              <a:rPr lang="fr-FR" noProof="0" dirty="0"/>
              <a:t>Processus 1 : Dépistage</a:t>
            </a:r>
          </a:p>
        </p:txBody>
      </p:sp>
      <p:graphicFrame>
        <p:nvGraphicFramePr>
          <p:cNvPr id="8" name="Google Shape;111;g71b81f9390_3_17">
            <a:extLst>
              <a:ext uri="{FF2B5EF4-FFF2-40B4-BE49-F238E27FC236}">
                <a16:creationId xmlns:a16="http://schemas.microsoft.com/office/drawing/2014/main" id="{4D080FD5-9E13-DB40-9EBE-DA280349354E}"/>
              </a:ext>
            </a:extLst>
          </p:cNvPr>
          <p:cNvGraphicFramePr/>
          <p:nvPr>
            <p:extLst>
              <p:ext uri="{D42A27DB-BD31-4B8C-83A1-F6EECF244321}">
                <p14:modId xmlns:p14="http://schemas.microsoft.com/office/powerpoint/2010/main" val="756003245"/>
              </p:ext>
            </p:extLst>
          </p:nvPr>
        </p:nvGraphicFramePr>
        <p:xfrm>
          <a:off x="665747" y="2295293"/>
          <a:ext cx="10860506" cy="2832730"/>
        </p:xfrm>
        <a:graphic>
          <a:graphicData uri="http://schemas.openxmlformats.org/drawingml/2006/table">
            <a:tbl>
              <a:tblPr>
                <a:noFill/>
              </a:tblPr>
              <a:tblGrid>
                <a:gridCol w="5409012">
                  <a:extLst>
                    <a:ext uri="{9D8B030D-6E8A-4147-A177-3AD203B41FA5}">
                      <a16:colId xmlns:a16="http://schemas.microsoft.com/office/drawing/2014/main" val="20000"/>
                    </a:ext>
                  </a:extLst>
                </a:gridCol>
                <a:gridCol w="5451494">
                  <a:extLst>
                    <a:ext uri="{9D8B030D-6E8A-4147-A177-3AD203B41FA5}">
                      <a16:colId xmlns:a16="http://schemas.microsoft.com/office/drawing/2014/main" val="20001"/>
                    </a:ext>
                  </a:extLst>
                </a:gridCol>
              </a:tblGrid>
              <a:tr h="114356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400" b="0" i="0" noProof="0" dirty="0">
                          <a:latin typeface="Avenir Book" panose="02000503020000020003" pitchFamily="2" charset="0"/>
                          <a:sym typeface="Roboto"/>
                        </a:rPr>
                        <a:t>Patients </a:t>
                      </a:r>
                      <a:r>
                        <a:rPr lang="fr-FR" sz="2400" b="1" noProof="0" dirty="0">
                          <a:sym typeface="Roboto"/>
                        </a:rPr>
                        <a:t>suspectés du COVID-19</a:t>
                      </a:r>
                      <a:r>
                        <a:rPr lang="fr-FR" sz="2400" b="0" i="0" noProof="0" dirty="0">
                          <a:latin typeface="Avenir Book" panose="02000503020000020003" pitchFamily="2" charset="0"/>
                          <a:ea typeface="Roboto"/>
                          <a:cs typeface="Roboto"/>
                          <a:sym typeface="Roboto"/>
                        </a:rPr>
                        <a:t> </a:t>
                      </a:r>
                    </a:p>
                  </a:txBody>
                  <a:tcPr marL="91425" marR="91425" marT="91425" marB="91425"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400" b="0" i="0" noProof="0" dirty="0">
                          <a:latin typeface="Avenir Book" panose="02000503020000020003" pitchFamily="2" charset="0"/>
                          <a:sym typeface="Roboto"/>
                        </a:rPr>
                        <a:t>Patients NON </a:t>
                      </a:r>
                      <a:r>
                        <a:rPr lang="fr-FR" sz="2400" b="1" noProof="0" dirty="0">
                          <a:sym typeface="Roboto"/>
                        </a:rPr>
                        <a:t>suspectés du COVID-19</a:t>
                      </a:r>
                      <a:endParaRPr lang="fr-FR" sz="2400" b="0" i="0" noProof="0" dirty="0">
                        <a:solidFill>
                          <a:srgbClr val="FFFFFF"/>
                        </a:solidFill>
                        <a:latin typeface="Avenir Book" panose="02000503020000020003" pitchFamily="2" charset="0"/>
                        <a:ea typeface="Roboto"/>
                        <a:cs typeface="Roboto"/>
                        <a:sym typeface="Roboto"/>
                      </a:endParaRPr>
                    </a:p>
                  </a:txBody>
                  <a:tcPr marL="91425" marR="91425" marT="91425" marB="91425"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68916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2000" b="0" i="0" noProof="0" dirty="0">
                          <a:latin typeface="Avenir Book" panose="02000503020000020003" pitchFamily="2" charset="0"/>
                          <a:sym typeface="Roboto"/>
                        </a:rPr>
                        <a:t>Fournir un masque et des instructions, et diriger directement vers la zone COVID isolée et désignée de </a:t>
                      </a:r>
                      <a:r>
                        <a:rPr lang="fr-FR" sz="2000" noProof="0" dirty="0">
                          <a:sym typeface="Roboto"/>
                        </a:rPr>
                        <a:t>l’établissement de santé. </a:t>
                      </a:r>
                      <a:endParaRPr lang="fr-FR" sz="2000" b="0" i="0" noProof="0" dirty="0">
                        <a:latin typeface="Avenir Book" panose="02000503020000020003" pitchFamily="2" charset="0"/>
                        <a:ea typeface="Roboto"/>
                        <a:cs typeface="Roboto"/>
                        <a:sym typeface="Roboto"/>
                      </a:endParaRPr>
                    </a:p>
                  </a:txBody>
                  <a:tcPr marL="91425" marR="91425" marT="91425" marB="91425"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lvl="0" indent="0" algn="ctr" rtl="0">
                        <a:spcBef>
                          <a:spcPts val="0"/>
                        </a:spcBef>
                        <a:spcAft>
                          <a:spcPts val="0"/>
                        </a:spcAft>
                        <a:buNone/>
                      </a:pPr>
                      <a:r>
                        <a:rPr lang="fr-FR" sz="2000" b="0" i="0" noProof="0" dirty="0">
                          <a:latin typeface="Avenir Book" panose="02000503020000020003" pitchFamily="2" charset="0"/>
                          <a:sym typeface="Roboto"/>
                        </a:rPr>
                        <a:t>Passer à </a:t>
                      </a:r>
                      <a:r>
                        <a:rPr lang="fr-FR" sz="2000" noProof="0" dirty="0">
                          <a:sym typeface="Roboto"/>
                        </a:rPr>
                        <a:t>l’établissement de santé normal avec la gestion selon le protocole local. </a:t>
                      </a:r>
                      <a:endParaRPr lang="fr-FR" sz="2000" b="0" i="0" noProof="0" dirty="0">
                        <a:latin typeface="Avenir Book" panose="02000503020000020003" pitchFamily="2" charset="0"/>
                        <a:ea typeface="Roboto"/>
                        <a:cs typeface="Roboto"/>
                        <a:sym typeface="Roboto"/>
                      </a:endParaRPr>
                    </a:p>
                  </a:txBody>
                  <a:tcPr marL="91425" marR="91425" marT="91425" marB="91425"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001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71a3885e9c_0_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noProof="0" dirty="0"/>
              <a:t>Processus 2 : Triage</a:t>
            </a:r>
          </a:p>
        </p:txBody>
      </p:sp>
      <p:pic>
        <p:nvPicPr>
          <p:cNvPr id="2" name="Picture 1">
            <a:extLst>
              <a:ext uri="{FF2B5EF4-FFF2-40B4-BE49-F238E27FC236}">
                <a16:creationId xmlns:a16="http://schemas.microsoft.com/office/drawing/2014/main" id="{AB5483D2-0D8C-40D0-91D0-BE80A11C157D}"/>
              </a:ext>
            </a:extLst>
          </p:cNvPr>
          <p:cNvPicPr>
            <a:picLocks noChangeAspect="1"/>
          </p:cNvPicPr>
          <p:nvPr/>
        </p:nvPicPr>
        <p:blipFill>
          <a:blip r:embed="rId3"/>
          <a:stretch>
            <a:fillRect/>
          </a:stretch>
        </p:blipFill>
        <p:spPr>
          <a:xfrm>
            <a:off x="2148698" y="1790699"/>
            <a:ext cx="7894604" cy="38035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g71a3885e9c_0_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06400">
              <a:lnSpc>
                <a:spcPct val="100000"/>
              </a:lnSpc>
              <a:spcBef>
                <a:spcPts val="0"/>
              </a:spcBef>
              <a:spcAft>
                <a:spcPts val="600"/>
              </a:spcAft>
              <a:buSzPts val="2600"/>
            </a:pPr>
            <a:r>
              <a:rPr lang="fr-FR" sz="2400" noProof="0" dirty="0"/>
              <a:t>Pendant l’épidémie, il faut </a:t>
            </a:r>
            <a:r>
              <a:rPr lang="fr-FR" sz="2400" noProof="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avoir</a:t>
            </a:r>
            <a:r>
              <a:rPr lang="fr-FR" sz="2400" noProof="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une zone de triage COVID-19 :</a:t>
            </a:r>
          </a:p>
          <a:p>
            <a:pPr marL="863600" lvl="1">
              <a:lnSpc>
                <a:spcPct val="100000"/>
              </a:lnSpc>
              <a:spcBef>
                <a:spcPts val="0"/>
              </a:spcBef>
              <a:spcAft>
                <a:spcPts val="600"/>
              </a:spcAft>
              <a:buSzPts val="2600"/>
            </a:pPr>
            <a:endParaRPr lang="fr-FR" sz="2000" noProof="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914400" lvl="1" indent="-393700" algn="l" rtl="0">
              <a:lnSpc>
                <a:spcPct val="100000"/>
              </a:lnSpc>
              <a:spcBef>
                <a:spcPts val="0"/>
              </a:spcBef>
              <a:spcAft>
                <a:spcPts val="600"/>
              </a:spcAft>
              <a:buSzPts val="2600"/>
              <a:buChar char="•"/>
            </a:pPr>
            <a:r>
              <a:rPr lang="fr-FR" sz="2000" b="1" noProof="0" dirty="0"/>
              <a:t>isolée</a:t>
            </a:r>
            <a:r>
              <a:rPr lang="fr-FR" sz="2000" noProof="0" dirty="0"/>
              <a:t> de l’établissement de santé principal et de la zone de triage normale, </a:t>
            </a:r>
          </a:p>
          <a:p>
            <a:pPr marL="914400" lvl="1" indent="-393700" algn="l" rtl="0">
              <a:lnSpc>
                <a:spcPct val="100000"/>
              </a:lnSpc>
              <a:spcBef>
                <a:spcPts val="0"/>
              </a:spcBef>
              <a:spcAft>
                <a:spcPts val="600"/>
              </a:spcAft>
              <a:buSzPts val="2600"/>
              <a:buChar char="•"/>
            </a:pPr>
            <a:endParaRPr lang="fr-FR" sz="2000" noProof="0" dirty="0"/>
          </a:p>
          <a:p>
            <a:pPr marL="914400" lvl="1" indent="-393700" algn="l" rtl="0">
              <a:lnSpc>
                <a:spcPct val="100000"/>
              </a:lnSpc>
              <a:spcBef>
                <a:spcPts val="0"/>
              </a:spcBef>
              <a:spcAft>
                <a:spcPts val="600"/>
              </a:spcAft>
              <a:buSzPts val="2600"/>
              <a:buChar char="•"/>
            </a:pPr>
            <a:r>
              <a:rPr lang="fr-FR" sz="2000" b="1" noProof="0" dirty="0"/>
              <a:t>proche</a:t>
            </a:r>
            <a:r>
              <a:rPr lang="fr-FR" sz="2000" noProof="0" dirty="0"/>
              <a:t> de l’entrée de l’établissement de santé, </a:t>
            </a:r>
          </a:p>
          <a:p>
            <a:pPr marL="914400" lvl="1" indent="-393700" algn="l" rtl="0">
              <a:lnSpc>
                <a:spcPct val="100000"/>
              </a:lnSpc>
              <a:spcBef>
                <a:spcPts val="0"/>
              </a:spcBef>
              <a:spcAft>
                <a:spcPts val="600"/>
              </a:spcAft>
              <a:buSzPts val="2600"/>
              <a:buChar char="•"/>
            </a:pPr>
            <a:endParaRPr lang="fr-FR" sz="2000" noProof="0" dirty="0"/>
          </a:p>
          <a:p>
            <a:pPr marL="914400" lvl="1" indent="-393700" algn="l" rtl="0">
              <a:lnSpc>
                <a:spcPct val="100000"/>
              </a:lnSpc>
              <a:spcBef>
                <a:spcPts val="0"/>
              </a:spcBef>
              <a:spcAft>
                <a:spcPts val="600"/>
              </a:spcAft>
              <a:buSzPts val="2600"/>
              <a:buChar char="•"/>
            </a:pPr>
            <a:r>
              <a:rPr lang="fr-FR" sz="2000" b="1" noProof="0" dirty="0"/>
              <a:t>proche</a:t>
            </a:r>
            <a:r>
              <a:rPr lang="fr-FR" sz="2000" noProof="0" dirty="0"/>
              <a:t> de la zone désignée COVID-19,</a:t>
            </a:r>
          </a:p>
          <a:p>
            <a:pPr marL="914400" lvl="1" indent="-393700" algn="l" rtl="0">
              <a:lnSpc>
                <a:spcPct val="100000"/>
              </a:lnSpc>
              <a:spcBef>
                <a:spcPts val="0"/>
              </a:spcBef>
              <a:spcAft>
                <a:spcPts val="600"/>
              </a:spcAft>
              <a:buSzPts val="2600"/>
              <a:buChar char="•"/>
            </a:pPr>
            <a:endParaRPr lang="fr-FR" sz="2000" noProof="0" dirty="0"/>
          </a:p>
          <a:p>
            <a:pPr marL="914400" lvl="1" indent="-393700">
              <a:lnSpc>
                <a:spcPct val="100000"/>
              </a:lnSpc>
              <a:spcBef>
                <a:spcPts val="0"/>
              </a:spcBef>
              <a:spcAft>
                <a:spcPts val="600"/>
              </a:spcAft>
              <a:buSzPts val="2600"/>
            </a:pPr>
            <a:r>
              <a:rPr lang="fr-FR" sz="2000" noProof="0" dirty="0"/>
              <a:t>ayant un</a:t>
            </a:r>
            <a:r>
              <a:rPr lang="fr-FR" sz="2000" b="1" noProof="0" dirty="0"/>
              <a:t> </a:t>
            </a:r>
            <a:r>
              <a:rPr lang="fr-FR" sz="2000" noProof="0" dirty="0"/>
              <a:t>personnel </a:t>
            </a:r>
            <a:r>
              <a:rPr lang="fr-FR" sz="2000" b="1" noProof="0" dirty="0"/>
              <a:t>dévoué </a:t>
            </a:r>
            <a:r>
              <a:rPr lang="fr-FR" sz="2000" noProof="0" dirty="0"/>
              <a:t>et un équipement de triage.</a:t>
            </a:r>
          </a:p>
          <a:p>
            <a:pPr marL="0" lvl="0" indent="0" algn="l" rtl="0">
              <a:lnSpc>
                <a:spcPct val="100000"/>
              </a:lnSpc>
              <a:spcBef>
                <a:spcPts val="0"/>
              </a:spcBef>
              <a:spcAft>
                <a:spcPts val="600"/>
              </a:spcAft>
              <a:buSzPts val="1800"/>
              <a:buNone/>
            </a:pPr>
            <a:endParaRPr lang="fr-FR" sz="2600" noProof="0" dirty="0"/>
          </a:p>
        </p:txBody>
      </p:sp>
      <p:sp>
        <p:nvSpPr>
          <p:cNvPr id="3" name="Google Shape;154;g71a3885e9c_0_11">
            <a:extLst>
              <a:ext uri="{FF2B5EF4-FFF2-40B4-BE49-F238E27FC236}">
                <a16:creationId xmlns:a16="http://schemas.microsoft.com/office/drawing/2014/main" id="{1C01928D-83AA-3645-8DEF-CB09DFBE1A72}"/>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noProof="0" dirty="0"/>
              <a:t>Processus 2 : Triage</a:t>
            </a:r>
          </a:p>
        </p:txBody>
      </p:sp>
    </p:spTree>
    <p:extLst>
      <p:ext uri="{BB962C8B-B14F-4D97-AF65-F5344CB8AC3E}">
        <p14:creationId xmlns:p14="http://schemas.microsoft.com/office/powerpoint/2010/main" val="1439421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g71b81f9390_0_133"/>
          <p:cNvSpPr txBox="1">
            <a:spLocks noGrp="1"/>
          </p:cNvSpPr>
          <p:nvPr>
            <p:ph type="body" idx="1"/>
          </p:nvPr>
        </p:nvSpPr>
        <p:spPr>
          <a:xfrm>
            <a:off x="838199" y="1825625"/>
            <a:ext cx="10679349" cy="4351338"/>
          </a:xfrm>
          <a:prstGeom prst="rect">
            <a:avLst/>
          </a:prstGeom>
        </p:spPr>
        <p:txBody>
          <a:bodyPr spcFirstLastPara="1" wrap="square" lIns="91425" tIns="45700" rIns="91425" bIns="45700" anchor="t" anchorCtr="0">
            <a:noAutofit/>
          </a:bodyPr>
          <a:lstStyle/>
          <a:p>
            <a:pPr marL="406400" algn="just">
              <a:lnSpc>
                <a:spcPct val="100000"/>
              </a:lnSpc>
              <a:spcBef>
                <a:spcPts val="0"/>
              </a:spcBef>
              <a:spcAft>
                <a:spcPts val="600"/>
              </a:spcAft>
              <a:buSzPts val="2600"/>
            </a:pPr>
            <a:r>
              <a:rPr lang="fr-FR" sz="2400" noProof="0" dirty="0"/>
              <a:t>Tous les patients dont le dépistage du COVID-19 est positif doivent subir un triage conformément aux protocoles locaux dans la zone COVID-19 désignée.</a:t>
            </a:r>
          </a:p>
          <a:p>
            <a:pPr marL="863600" lvl="1" algn="just">
              <a:lnSpc>
                <a:spcPct val="100000"/>
              </a:lnSpc>
              <a:spcBef>
                <a:spcPts val="0"/>
              </a:spcBef>
              <a:spcAft>
                <a:spcPts val="600"/>
              </a:spcAft>
              <a:buSzPts val="2600"/>
            </a:pPr>
            <a:r>
              <a:rPr lang="fr-FR" sz="2000" noProof="0" dirty="0"/>
              <a:t>Si aucun protocole de triage n’est en place, utilisez l’outil de triage </a:t>
            </a:r>
            <a:r>
              <a:rPr lang="fr-FR" sz="2000" noProof="0" dirty="0" err="1"/>
              <a:t>interagences</a:t>
            </a:r>
            <a:r>
              <a:rPr lang="fr-FR" sz="2000" noProof="0" dirty="0"/>
              <a:t>. </a:t>
            </a:r>
          </a:p>
          <a:p>
            <a:pPr marL="520700" lvl="1" indent="0" algn="just">
              <a:lnSpc>
                <a:spcPct val="100000"/>
              </a:lnSpc>
              <a:spcBef>
                <a:spcPts val="0"/>
              </a:spcBef>
              <a:spcAft>
                <a:spcPts val="600"/>
              </a:spcAft>
              <a:buSzPts val="2600"/>
              <a:buNone/>
            </a:pPr>
            <a:endParaRPr lang="fr-FR" sz="2000" noProof="0" dirty="0"/>
          </a:p>
          <a:p>
            <a:pPr marL="406400" algn="just">
              <a:lnSpc>
                <a:spcPct val="100000"/>
              </a:lnSpc>
              <a:spcBef>
                <a:spcPts val="0"/>
              </a:spcBef>
              <a:spcAft>
                <a:spcPts val="600"/>
              </a:spcAft>
              <a:buSzPts val="2600"/>
            </a:pPr>
            <a:r>
              <a:rPr lang="fr-FR" sz="2400" noProof="0" dirty="0"/>
              <a:t>Les protocoles locaux de contrôle et de prévention des infections (IPC) doivent être respectés.</a:t>
            </a:r>
          </a:p>
          <a:p>
            <a:pPr marL="863600" lvl="1" algn="just">
              <a:lnSpc>
                <a:spcPct val="100000"/>
              </a:lnSpc>
              <a:spcBef>
                <a:spcPts val="0"/>
              </a:spcBef>
              <a:spcAft>
                <a:spcPts val="600"/>
              </a:spcAft>
              <a:buSzPts val="2600"/>
            </a:pPr>
            <a:r>
              <a:rPr lang="fr-FR" sz="2000" noProof="0" dirty="0"/>
              <a:t>L’équipement de triage désigné ne doit pas être déplacé hors de la zone de triage et doit être nettoyé régulièrement. </a:t>
            </a:r>
          </a:p>
          <a:p>
            <a:pPr marL="863600" lvl="1" algn="just">
              <a:lnSpc>
                <a:spcPct val="100000"/>
              </a:lnSpc>
              <a:spcBef>
                <a:spcPts val="0"/>
              </a:spcBef>
              <a:spcAft>
                <a:spcPts val="600"/>
              </a:spcAft>
              <a:buSzPts val="2600"/>
            </a:pPr>
            <a:r>
              <a:rPr lang="fr-FR" sz="2000" noProof="0" dirty="0"/>
              <a:t>Le personnel du triage doit porter un EPI et être formé à son enfilage et à son retrait.</a:t>
            </a:r>
          </a:p>
          <a:p>
            <a:pPr marL="520700" lvl="1" indent="0">
              <a:lnSpc>
                <a:spcPct val="100000"/>
              </a:lnSpc>
              <a:spcBef>
                <a:spcPts val="0"/>
              </a:spcBef>
              <a:spcAft>
                <a:spcPts val="600"/>
              </a:spcAft>
              <a:buSzPts val="2600"/>
              <a:buNone/>
            </a:pPr>
            <a:endParaRPr lang="fr-FR" sz="2000" noProof="0" dirty="0"/>
          </a:p>
        </p:txBody>
      </p:sp>
      <p:sp>
        <p:nvSpPr>
          <p:cNvPr id="3" name="Google Shape;154;g71a3885e9c_0_11">
            <a:extLst>
              <a:ext uri="{FF2B5EF4-FFF2-40B4-BE49-F238E27FC236}">
                <a16:creationId xmlns:a16="http://schemas.microsoft.com/office/drawing/2014/main" id="{328EB3A6-648C-FC4A-9EF3-CC37782AA782}"/>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noProof="0" dirty="0"/>
              <a:t>Processus 2 : Triage</a:t>
            </a:r>
          </a:p>
        </p:txBody>
      </p:sp>
    </p:spTree>
    <p:extLst>
      <p:ext uri="{BB962C8B-B14F-4D97-AF65-F5344CB8AC3E}">
        <p14:creationId xmlns:p14="http://schemas.microsoft.com/office/powerpoint/2010/main" val="30292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F90D-C2DD-4D93-A027-B4A5401AF30E}"/>
              </a:ext>
            </a:extLst>
          </p:cNvPr>
          <p:cNvSpPr>
            <a:spLocks noGrp="1"/>
          </p:cNvSpPr>
          <p:nvPr>
            <p:ph type="title"/>
          </p:nvPr>
        </p:nvSpPr>
        <p:spPr/>
        <p:txBody>
          <a:bodyPr/>
          <a:lstStyle/>
          <a:p>
            <a:r>
              <a:rPr lang="fr-FR" noProof="0" dirty="0"/>
              <a:t>Patients triés comme « priorité basse » </a:t>
            </a:r>
          </a:p>
        </p:txBody>
      </p:sp>
      <p:sp>
        <p:nvSpPr>
          <p:cNvPr id="3" name="Text Placeholder 2">
            <a:extLst>
              <a:ext uri="{FF2B5EF4-FFF2-40B4-BE49-F238E27FC236}">
                <a16:creationId xmlns:a16="http://schemas.microsoft.com/office/drawing/2014/main" id="{1387490C-3470-4418-9C81-5B95F7EA2B59}"/>
              </a:ext>
            </a:extLst>
          </p:cNvPr>
          <p:cNvSpPr>
            <a:spLocks noGrp="1"/>
          </p:cNvSpPr>
          <p:nvPr>
            <p:ph type="body" idx="1"/>
          </p:nvPr>
        </p:nvSpPr>
        <p:spPr/>
        <p:txBody>
          <a:bodyPr>
            <a:normAutofit/>
          </a:bodyPr>
          <a:lstStyle/>
          <a:p>
            <a:pPr marL="114300" indent="0" algn="ctr">
              <a:lnSpc>
                <a:spcPct val="100000"/>
              </a:lnSpc>
              <a:spcBef>
                <a:spcPts val="0"/>
              </a:spcBef>
              <a:spcAft>
                <a:spcPts val="600"/>
              </a:spcAft>
              <a:buNone/>
            </a:pPr>
            <a:endParaRPr lang="fr-FR" sz="2400" noProof="0" dirty="0"/>
          </a:p>
          <a:p>
            <a:pPr marL="114300" indent="0" algn="ctr">
              <a:lnSpc>
                <a:spcPct val="100000"/>
              </a:lnSpc>
              <a:spcBef>
                <a:spcPts val="0"/>
              </a:spcBef>
              <a:spcAft>
                <a:spcPts val="600"/>
              </a:spcAft>
              <a:buNone/>
            </a:pPr>
            <a:endParaRPr lang="fr-FR" sz="2400" noProof="0" dirty="0"/>
          </a:p>
          <a:p>
            <a:pPr marL="114300" indent="0" algn="ctr">
              <a:lnSpc>
                <a:spcPct val="100000"/>
              </a:lnSpc>
              <a:spcBef>
                <a:spcPts val="0"/>
              </a:spcBef>
              <a:spcAft>
                <a:spcPts val="600"/>
              </a:spcAft>
              <a:buNone/>
            </a:pPr>
            <a:r>
              <a:rPr lang="fr-FR" sz="2400" noProof="0" dirty="0"/>
              <a:t>Si un patient est </a:t>
            </a:r>
            <a:r>
              <a:rPr lang="fr-FR" sz="2400" b="1" i="1" noProof="0" dirty="0"/>
              <a:t>dépisté positif pour le COVID-19 </a:t>
            </a:r>
            <a:r>
              <a:rPr lang="fr-FR" sz="2400" noProof="0" dirty="0"/>
              <a:t>et trié </a:t>
            </a:r>
          </a:p>
          <a:p>
            <a:pPr marL="114300" indent="0" algn="ctr">
              <a:lnSpc>
                <a:spcPct val="100000"/>
              </a:lnSpc>
              <a:spcBef>
                <a:spcPts val="0"/>
              </a:spcBef>
              <a:spcAft>
                <a:spcPts val="600"/>
              </a:spcAft>
              <a:buNone/>
            </a:pPr>
            <a:r>
              <a:rPr lang="fr-FR" sz="2400" noProof="0" dirty="0"/>
              <a:t>comme </a:t>
            </a:r>
            <a:r>
              <a:rPr lang="fr-FR" sz="2400" b="1" i="1" noProof="0" dirty="0"/>
              <a:t>priorité basse</a:t>
            </a:r>
            <a:r>
              <a:rPr lang="fr-FR" sz="2400" b="1" noProof="0" dirty="0"/>
              <a:t>, </a:t>
            </a:r>
            <a:r>
              <a:rPr lang="fr-FR" sz="2400" noProof="0" dirty="0"/>
              <a:t>dirigez-le vers la zone d’attente COVID-19. </a:t>
            </a:r>
          </a:p>
          <a:p>
            <a:pPr>
              <a:lnSpc>
                <a:spcPct val="100000"/>
              </a:lnSpc>
              <a:spcBef>
                <a:spcPts val="0"/>
              </a:spcBef>
              <a:spcAft>
                <a:spcPts val="600"/>
              </a:spcAft>
            </a:pPr>
            <a:endParaRPr lang="fr-FR" noProof="0" dirty="0"/>
          </a:p>
        </p:txBody>
      </p:sp>
    </p:spTree>
    <p:extLst>
      <p:ext uri="{BB962C8B-B14F-4D97-AF65-F5344CB8AC3E}">
        <p14:creationId xmlns:p14="http://schemas.microsoft.com/office/powerpoint/2010/main" val="301982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F90D-C2DD-4D93-A027-B4A5401AF30E}"/>
              </a:ext>
            </a:extLst>
          </p:cNvPr>
          <p:cNvSpPr>
            <a:spLocks noGrp="1"/>
          </p:cNvSpPr>
          <p:nvPr>
            <p:ph type="title"/>
          </p:nvPr>
        </p:nvSpPr>
        <p:spPr>
          <a:xfrm>
            <a:off x="641683" y="365125"/>
            <a:ext cx="10844463" cy="1325563"/>
          </a:xfrm>
        </p:spPr>
        <p:txBody>
          <a:bodyPr/>
          <a:lstStyle/>
          <a:p>
            <a:r>
              <a:rPr lang="fr-FR" noProof="0" dirty="0"/>
              <a:t>Patients triés comme « priorité élevée » </a:t>
            </a:r>
          </a:p>
        </p:txBody>
      </p:sp>
      <p:sp>
        <p:nvSpPr>
          <p:cNvPr id="3" name="Text Placeholder 2">
            <a:extLst>
              <a:ext uri="{FF2B5EF4-FFF2-40B4-BE49-F238E27FC236}">
                <a16:creationId xmlns:a16="http://schemas.microsoft.com/office/drawing/2014/main" id="{1387490C-3470-4418-9C81-5B95F7EA2B59}"/>
              </a:ext>
            </a:extLst>
          </p:cNvPr>
          <p:cNvSpPr>
            <a:spLocks noGrp="1"/>
          </p:cNvSpPr>
          <p:nvPr>
            <p:ph type="body" idx="1"/>
          </p:nvPr>
        </p:nvSpPr>
        <p:spPr/>
        <p:txBody>
          <a:bodyPr>
            <a:normAutofit/>
          </a:bodyPr>
          <a:lstStyle/>
          <a:p>
            <a:pPr marL="114300" indent="0" algn="ctr">
              <a:lnSpc>
                <a:spcPct val="100000"/>
              </a:lnSpc>
              <a:spcBef>
                <a:spcPts val="0"/>
              </a:spcBef>
              <a:spcAft>
                <a:spcPts val="600"/>
              </a:spcAft>
              <a:buNone/>
            </a:pPr>
            <a:endParaRPr lang="fr-FR" sz="2400" noProof="0" dirty="0"/>
          </a:p>
          <a:p>
            <a:pPr marL="114300" indent="0" algn="ctr">
              <a:lnSpc>
                <a:spcPct val="100000"/>
              </a:lnSpc>
              <a:spcBef>
                <a:spcPts val="0"/>
              </a:spcBef>
              <a:spcAft>
                <a:spcPts val="600"/>
              </a:spcAft>
              <a:buNone/>
            </a:pPr>
            <a:endParaRPr lang="fr-FR" sz="2400" noProof="0" dirty="0"/>
          </a:p>
          <a:p>
            <a:pPr marL="114300" indent="0" algn="ctr">
              <a:lnSpc>
                <a:spcPct val="100000"/>
              </a:lnSpc>
              <a:spcBef>
                <a:spcPts val="0"/>
              </a:spcBef>
              <a:spcAft>
                <a:spcPts val="600"/>
              </a:spcAft>
              <a:buNone/>
            </a:pPr>
            <a:r>
              <a:rPr lang="fr-FR" sz="2400" noProof="0" dirty="0"/>
              <a:t>Si un patient est </a:t>
            </a:r>
            <a:r>
              <a:rPr lang="fr-FR" sz="2400" b="1" i="1" noProof="0" dirty="0"/>
              <a:t>dépisté positif pour le COVID-19 </a:t>
            </a:r>
            <a:r>
              <a:rPr lang="fr-FR" sz="2400" noProof="0" dirty="0"/>
              <a:t>et</a:t>
            </a:r>
          </a:p>
          <a:p>
            <a:pPr marL="114300" indent="0" algn="ctr">
              <a:lnSpc>
                <a:spcPct val="100000"/>
              </a:lnSpc>
              <a:spcBef>
                <a:spcPts val="0"/>
              </a:spcBef>
              <a:spcAft>
                <a:spcPts val="600"/>
              </a:spcAft>
              <a:buNone/>
            </a:pPr>
            <a:r>
              <a:rPr lang="fr-FR" sz="2400" noProof="0" dirty="0"/>
              <a:t>trié comme </a:t>
            </a:r>
            <a:r>
              <a:rPr lang="fr-FR" sz="2400" b="1" i="1" noProof="0" dirty="0"/>
              <a:t>priorité élevée</a:t>
            </a:r>
            <a:r>
              <a:rPr lang="fr-FR" sz="2400" b="1" noProof="0" dirty="0"/>
              <a:t>, </a:t>
            </a:r>
            <a:r>
              <a:rPr lang="fr-FR" sz="2400" noProof="0" dirty="0"/>
              <a:t>dirigez-le vers la zone de traitement ou de réanimation COVID-19 de l’établissement de santé. </a:t>
            </a:r>
          </a:p>
        </p:txBody>
      </p:sp>
    </p:spTree>
    <p:extLst>
      <p:ext uri="{BB962C8B-B14F-4D97-AF65-F5344CB8AC3E}">
        <p14:creationId xmlns:p14="http://schemas.microsoft.com/office/powerpoint/2010/main" val="1917649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0CADEB-335B-9046-BA1B-645280B4041F}"/>
              </a:ext>
            </a:extLst>
          </p:cNvPr>
          <p:cNvSpPr>
            <a:spLocks noGrp="1"/>
          </p:cNvSpPr>
          <p:nvPr>
            <p:ph type="body" idx="1"/>
          </p:nvPr>
        </p:nvSpPr>
        <p:spPr/>
        <p:txBody>
          <a:bodyPr>
            <a:normAutofit/>
          </a:bodyPr>
          <a:lstStyle/>
          <a:p>
            <a:pPr marL="114300" indent="0" algn="just">
              <a:lnSpc>
                <a:spcPct val="100000"/>
              </a:lnSpc>
              <a:spcBef>
                <a:spcPts val="0"/>
              </a:spcBef>
              <a:spcAft>
                <a:spcPts val="600"/>
              </a:spcAft>
              <a:buNone/>
            </a:pPr>
            <a:r>
              <a:rPr lang="fr-FR" sz="2400" noProof="0" dirty="0"/>
              <a:t>Le but de l’</a:t>
            </a:r>
            <a:r>
              <a:rPr lang="fr-FR" sz="2400" b="1" noProof="0" dirty="0"/>
              <a:t>Outil du score de gravité du COVID-19</a:t>
            </a:r>
            <a:r>
              <a:rPr lang="fr-FR" sz="2400" noProof="0" dirty="0"/>
              <a:t> est de déterminer rapidement quels patients auront probablement besoin d’oxygène ou seront transférés dans un centre de traitement. </a:t>
            </a:r>
          </a:p>
          <a:p>
            <a:pPr marL="114300" indent="0" algn="just">
              <a:lnSpc>
                <a:spcPct val="100000"/>
              </a:lnSpc>
              <a:spcBef>
                <a:spcPts val="0"/>
              </a:spcBef>
              <a:spcAft>
                <a:spcPts val="600"/>
              </a:spcAft>
              <a:buNone/>
            </a:pPr>
            <a:endParaRPr lang="fr-FR" sz="2400" noProof="0" dirty="0"/>
          </a:p>
          <a:p>
            <a:pPr marL="114300" indent="0" algn="just">
              <a:lnSpc>
                <a:spcPct val="100000"/>
              </a:lnSpc>
              <a:spcBef>
                <a:spcPts val="0"/>
              </a:spcBef>
              <a:spcAft>
                <a:spcPts val="600"/>
              </a:spcAft>
              <a:buNone/>
            </a:pPr>
            <a:r>
              <a:rPr lang="fr-FR" sz="2400" i="1" noProof="0" dirty="0"/>
              <a:t>Comme tous les scores de gravité, c’est un </a:t>
            </a:r>
            <a:r>
              <a:rPr lang="fr-FR" sz="2400" i="1" u="sng" noProof="0" dirty="0"/>
              <a:t>guide</a:t>
            </a:r>
            <a:r>
              <a:rPr lang="fr-FR" sz="2400" i="1" noProof="0" dirty="0"/>
              <a:t> pour éclairer la prise de décision clinique. </a:t>
            </a:r>
            <a:r>
              <a:rPr lang="fr-FR" sz="2400" i="1" u="sng" noProof="0" dirty="0"/>
              <a:t>Cela ne remplace pas</a:t>
            </a:r>
            <a:r>
              <a:rPr lang="fr-FR" sz="2400" i="1" noProof="0" dirty="0"/>
              <a:t> la prise de décision clinique ou les investigations diagnostiques.</a:t>
            </a:r>
          </a:p>
          <a:p>
            <a:pPr marL="114300" indent="0">
              <a:lnSpc>
                <a:spcPct val="100000"/>
              </a:lnSpc>
              <a:spcBef>
                <a:spcPts val="0"/>
              </a:spcBef>
              <a:spcAft>
                <a:spcPts val="600"/>
              </a:spcAft>
              <a:buNone/>
            </a:pPr>
            <a:endParaRPr lang="fr-FR" sz="2400" noProof="0" dirty="0"/>
          </a:p>
        </p:txBody>
      </p:sp>
      <p:sp>
        <p:nvSpPr>
          <p:cNvPr id="4" name="Google Shape;177;g71b81f9390_0_143">
            <a:extLst>
              <a:ext uri="{FF2B5EF4-FFF2-40B4-BE49-F238E27FC236}">
                <a16:creationId xmlns:a16="http://schemas.microsoft.com/office/drawing/2014/main" id="{EFD1C36F-AE96-4069-A418-A851C5587313}"/>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fr-FR" noProof="0" dirty="0"/>
              <a:t>Processus 3 : Score de gravité</a:t>
            </a:r>
          </a:p>
        </p:txBody>
      </p:sp>
    </p:spTree>
    <p:extLst>
      <p:ext uri="{BB962C8B-B14F-4D97-AF65-F5344CB8AC3E}">
        <p14:creationId xmlns:p14="http://schemas.microsoft.com/office/powerpoint/2010/main" val="479547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9" name="Google Shape;199;p22"/>
          <p:cNvSpPr txBox="1"/>
          <p:nvPr/>
        </p:nvSpPr>
        <p:spPr>
          <a:xfrm>
            <a:off x="3224085" y="2283225"/>
            <a:ext cx="1986742" cy="1120442"/>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Avenir Book" panose="02000503020000020003" pitchFamily="2" charset="0"/>
              <a:ea typeface="Roboto"/>
              <a:cs typeface="Roboto"/>
              <a:sym typeface="Roboto"/>
            </a:endParaRPr>
          </a:p>
        </p:txBody>
      </p:sp>
      <p:pic>
        <p:nvPicPr>
          <p:cNvPr id="4" name="Picture 3">
            <a:extLst>
              <a:ext uri="{FF2B5EF4-FFF2-40B4-BE49-F238E27FC236}">
                <a16:creationId xmlns:a16="http://schemas.microsoft.com/office/drawing/2014/main" id="{AC88E34E-12E8-41F2-BEDD-07356035AED0}"/>
              </a:ext>
            </a:extLst>
          </p:cNvPr>
          <p:cNvPicPr>
            <a:picLocks noChangeAspect="1"/>
          </p:cNvPicPr>
          <p:nvPr/>
        </p:nvPicPr>
        <p:blipFill>
          <a:blip r:embed="rId3"/>
          <a:stretch>
            <a:fillRect/>
          </a:stretch>
        </p:blipFill>
        <p:spPr>
          <a:xfrm>
            <a:off x="2081694" y="980457"/>
            <a:ext cx="8028612" cy="4519099"/>
          </a:xfrm>
          <a:prstGeom prst="rect">
            <a:avLst/>
          </a:prstGeom>
        </p:spPr>
      </p:pic>
    </p:spTree>
    <p:extLst>
      <p:ext uri="{BB962C8B-B14F-4D97-AF65-F5344CB8AC3E}">
        <p14:creationId xmlns:p14="http://schemas.microsoft.com/office/powerpoint/2010/main" val="3000046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1b81f9390_0_1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fr-FR" noProof="0" dirty="0"/>
              <a:t>Outil du score de gravité du COVID-19</a:t>
            </a:r>
          </a:p>
        </p:txBody>
      </p:sp>
      <p:sp>
        <p:nvSpPr>
          <p:cNvPr id="178" name="Google Shape;178;g71b81f9390_0_143"/>
          <p:cNvSpPr txBox="1">
            <a:spLocks noGrp="1"/>
          </p:cNvSpPr>
          <p:nvPr>
            <p:ph type="body" idx="1"/>
          </p:nvPr>
        </p:nvSpPr>
        <p:spPr>
          <a:xfrm>
            <a:off x="838200" y="2211372"/>
            <a:ext cx="10515600" cy="2435255"/>
          </a:xfrm>
          <a:prstGeom prst="rect">
            <a:avLst/>
          </a:prstGeom>
        </p:spPr>
        <p:txBody>
          <a:bodyPr spcFirstLastPara="1" wrap="square" lIns="91425" tIns="45700" rIns="91425" bIns="45700" anchor="t" anchorCtr="0">
            <a:noAutofit/>
          </a:bodyPr>
          <a:lstStyle/>
          <a:p>
            <a:pPr marL="365125" lvl="0" indent="-354013" algn="just" rtl="0">
              <a:lnSpc>
                <a:spcPct val="100000"/>
              </a:lnSpc>
              <a:spcBef>
                <a:spcPts val="0"/>
              </a:spcBef>
              <a:spcAft>
                <a:spcPts val="600"/>
              </a:spcAft>
              <a:buSzPts val="2400"/>
              <a:buChar char="•"/>
            </a:pPr>
            <a:r>
              <a:rPr lang="fr-FR" sz="2400" noProof="0" dirty="0"/>
              <a:t>Issu de l’apprentissage automatique auprès de 13 500 patients positifs au COVID-19 dans plusieurs pays.</a:t>
            </a:r>
          </a:p>
          <a:p>
            <a:pPr marL="365125" lvl="0" indent="-354013" algn="just" rtl="0">
              <a:lnSpc>
                <a:spcPct val="100000"/>
              </a:lnSpc>
              <a:spcBef>
                <a:spcPts val="0"/>
              </a:spcBef>
              <a:spcAft>
                <a:spcPts val="600"/>
              </a:spcAft>
              <a:buSzPts val="2400"/>
              <a:buChar char="•"/>
            </a:pPr>
            <a:endParaRPr lang="fr-FR" sz="2400" noProof="0" dirty="0"/>
          </a:p>
          <a:p>
            <a:pPr marL="365125" lvl="0" indent="-354013" algn="just">
              <a:lnSpc>
                <a:spcPct val="100000"/>
              </a:lnSpc>
              <a:spcBef>
                <a:spcPts val="0"/>
              </a:spcBef>
              <a:spcAft>
                <a:spcPts val="600"/>
              </a:spcAft>
              <a:buSzPts val="2400"/>
            </a:pPr>
            <a:r>
              <a:rPr lang="fr-FR" sz="2400" noProof="0" dirty="0"/>
              <a:t>Une évaluation précoce suggère que l’outil classe correctement 93,6 % des patients, surestimant de 5,7 % et sous-estimant de 0,8 %  la gravité des patients.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1027" name="Picture 3"/>
          <p:cNvPicPr>
            <a:picLocks noChangeAspect="1" noChangeArrowheads="1"/>
          </p:cNvPicPr>
          <p:nvPr/>
        </p:nvPicPr>
        <p:blipFill>
          <a:blip r:embed="rId3"/>
          <a:srcRect t="10678"/>
          <a:stretch>
            <a:fillRect/>
          </a:stretch>
        </p:blipFill>
        <p:spPr bwMode="auto">
          <a:xfrm>
            <a:off x="3372900" y="46494"/>
            <a:ext cx="5833094" cy="6750106"/>
          </a:xfrm>
          <a:prstGeom prst="rect">
            <a:avLst/>
          </a:prstGeom>
          <a:noFill/>
          <a:ln w="9525">
            <a:noFill/>
            <a:miter lim="800000"/>
            <a:headEnd/>
            <a:tailEnd/>
          </a:ln>
        </p:spPr>
      </p:pic>
    </p:spTree>
    <p:extLst>
      <p:ext uri="{BB962C8B-B14F-4D97-AF65-F5344CB8AC3E}">
        <p14:creationId xmlns:p14="http://schemas.microsoft.com/office/powerpoint/2010/main" val="188404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Titillium Web"/>
              <a:buNone/>
            </a:pPr>
            <a:r>
              <a:rPr lang="fr-FR" b="1" noProof="0" dirty="0">
                <a:latin typeface="Avenir Black" panose="02000503020000020003" pitchFamily="2" charset="0"/>
              </a:rPr>
              <a:t>Qu’est-ce que le COVID-19 ? </a:t>
            </a:r>
          </a:p>
        </p:txBody>
      </p:sp>
      <p:sp>
        <p:nvSpPr>
          <p:cNvPr id="104" name="Google Shape;104;p4"/>
          <p:cNvSpPr txBox="1">
            <a:spLocks noGrp="1"/>
          </p:cNvSpPr>
          <p:nvPr>
            <p:ph type="body" idx="1"/>
          </p:nvPr>
        </p:nvSpPr>
        <p:spPr>
          <a:xfrm>
            <a:off x="838200" y="1951737"/>
            <a:ext cx="10515600" cy="3644391"/>
          </a:xfrm>
          <a:prstGeom prst="rect">
            <a:avLst/>
          </a:prstGeom>
          <a:noFill/>
          <a:ln>
            <a:noFill/>
          </a:ln>
        </p:spPr>
        <p:txBody>
          <a:bodyPr spcFirstLastPara="1" wrap="square" lIns="91425" tIns="45700" rIns="91425" bIns="45700" anchor="t" anchorCtr="0">
            <a:normAutofit/>
          </a:bodyPr>
          <a:lstStyle/>
          <a:p>
            <a:pPr marL="368300">
              <a:lnSpc>
                <a:spcPct val="100000"/>
              </a:lnSpc>
              <a:spcBef>
                <a:spcPts val="0"/>
              </a:spcBef>
              <a:spcAft>
                <a:spcPts val="600"/>
              </a:spcAft>
              <a:buSzPts val="2400"/>
            </a:pPr>
            <a:r>
              <a:rPr lang="fr-FR" sz="2400" noProof="0" dirty="0">
                <a:latin typeface="Avenir Book" panose="02000503020000020003" pitchFamily="2" charset="0"/>
              </a:rPr>
              <a:t>Un nouveau coronavirus</a:t>
            </a:r>
            <a:r>
              <a:rPr lang="fr-FR" sz="2400" noProof="0" dirty="0">
                <a:latin typeface="Avenir Book" panose="02000503020000020003" pitchFamily="2"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0"/>
                  </a:ext>
                </a:extLst>
              </a:rPr>
              <a:t> </a:t>
            </a:r>
            <a:r>
              <a:rPr lang="fr-FR" sz="2400" noProof="0" dirty="0">
                <a:latin typeface="Avenir Book" panose="02000503020000020003" pitchFamily="2" charset="0"/>
              </a:rPr>
              <a:t>provoquant une maladie respiratoire</a:t>
            </a:r>
          </a:p>
          <a:p>
            <a:pPr marL="368300">
              <a:lnSpc>
                <a:spcPct val="100000"/>
              </a:lnSpc>
              <a:spcBef>
                <a:spcPts val="0"/>
              </a:spcBef>
              <a:spcAft>
                <a:spcPts val="600"/>
              </a:spcAft>
              <a:buSzPts val="2400"/>
            </a:pPr>
            <a:r>
              <a:rPr lang="fr-FR" sz="2400" noProof="0" dirty="0">
                <a:latin typeface="Avenir Book" panose="02000503020000020003" pitchFamily="2" charset="0"/>
              </a:rPr>
              <a:t>Transmission :</a:t>
            </a:r>
          </a:p>
          <a:p>
            <a:pPr marL="825500" lvl="1">
              <a:lnSpc>
                <a:spcPct val="100000"/>
              </a:lnSpc>
              <a:spcBef>
                <a:spcPts val="0"/>
              </a:spcBef>
              <a:spcAft>
                <a:spcPts val="600"/>
              </a:spcAft>
              <a:buSzPts val="2400"/>
            </a:pPr>
            <a:r>
              <a:rPr lang="fr-FR" sz="2000" noProof="0" dirty="0">
                <a:latin typeface="Avenir Book" panose="02000503020000020003" pitchFamily="2" charset="0"/>
              </a:rPr>
              <a:t>Par des gouttelettes respiratoires issues de la toux et des éternuements</a:t>
            </a:r>
          </a:p>
          <a:p>
            <a:pPr marL="825500" lvl="1">
              <a:lnSpc>
                <a:spcPct val="100000"/>
              </a:lnSpc>
              <a:spcBef>
                <a:spcPts val="0"/>
              </a:spcBef>
              <a:spcAft>
                <a:spcPts val="600"/>
              </a:spcAft>
              <a:buSzPts val="2400"/>
            </a:pPr>
            <a:r>
              <a:rPr lang="fr-FR" sz="2000" noProof="0" dirty="0">
                <a:latin typeface="Avenir Book" panose="02000503020000020003" pitchFamily="2" charset="0"/>
              </a:rPr>
              <a:t>Par voie aérienne (minuscules gouttelettes restant dans l’</a:t>
            </a:r>
            <a:r>
              <a:rPr lang="fr-FR" sz="2000" noProof="0" dirty="0">
                <a:latin typeface="Avenir Book" panose="02000503020000020003" pitchFamily="2"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air</a:t>
            </a:r>
            <a:r>
              <a:rPr lang="fr-FR" sz="2000" noProof="0" dirty="0">
                <a:latin typeface="Avenir Book" panose="02000503020000020003" pitchFamily="2" charset="0"/>
              </a:rPr>
              <a:t>) via des procédures générant des aérosols comme l’intubation</a:t>
            </a:r>
          </a:p>
          <a:p>
            <a:pPr marL="368300">
              <a:lnSpc>
                <a:spcPct val="100000"/>
              </a:lnSpc>
              <a:spcBef>
                <a:spcPts val="0"/>
              </a:spcBef>
              <a:spcAft>
                <a:spcPts val="600"/>
              </a:spcAft>
              <a:buSzPts val="2400"/>
            </a:pPr>
            <a:r>
              <a:rPr lang="fr-FR" sz="2400" noProof="0" dirty="0">
                <a:latin typeface="Avenir Book" panose="02000503020000020003" pitchFamily="2" charset="0"/>
              </a:rPr>
              <a:t>Diagnostic : test de laboratoire</a:t>
            </a:r>
          </a:p>
          <a:p>
            <a:pPr marL="368300">
              <a:lnSpc>
                <a:spcPct val="100000"/>
              </a:lnSpc>
              <a:spcBef>
                <a:spcPts val="0"/>
              </a:spcBef>
              <a:spcAft>
                <a:spcPts val="600"/>
              </a:spcAft>
              <a:buSzPts val="2400"/>
            </a:pPr>
            <a:r>
              <a:rPr lang="fr-FR" sz="2400" noProof="0" dirty="0">
                <a:latin typeface="Avenir Book" panose="02000503020000020003" pitchFamily="2" charset="0"/>
              </a:rPr>
              <a:t>Traitement : oxygénothérapie et soins de soutien ; traitements expérimentaux sont en cours</a:t>
            </a:r>
          </a:p>
        </p:txBody>
      </p:sp>
    </p:spTree>
    <p:extLst>
      <p:ext uri="{BB962C8B-B14F-4D97-AF65-F5344CB8AC3E}">
        <p14:creationId xmlns:p14="http://schemas.microsoft.com/office/powerpoint/2010/main" val="258701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71a3885e9c_0_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25462" lvl="0" indent="-514350">
              <a:lnSpc>
                <a:spcPct val="100000"/>
              </a:lnSpc>
              <a:spcBef>
                <a:spcPts val="0"/>
              </a:spcBef>
              <a:spcAft>
                <a:spcPts val="600"/>
              </a:spcAft>
              <a:buSzPts val="2400"/>
              <a:buFont typeface="+mj-lt"/>
              <a:buAutoNum type="arabicPeriod"/>
            </a:pPr>
            <a:r>
              <a:rPr lang="fr-FR" sz="2600" noProof="0" dirty="0"/>
              <a:t>Évaluez chaque paramètre pour la présentation clinique initiale de chaque patient. </a:t>
            </a:r>
            <a:br>
              <a:rPr lang="fr-FR" sz="2600" noProof="0" dirty="0"/>
            </a:br>
            <a:endParaRPr lang="fr-FR" sz="2600" noProof="0" dirty="0"/>
          </a:p>
          <a:p>
            <a:pPr marL="525462" lvl="0" indent="-514350">
              <a:lnSpc>
                <a:spcPct val="100000"/>
              </a:lnSpc>
              <a:spcBef>
                <a:spcPts val="0"/>
              </a:spcBef>
              <a:spcAft>
                <a:spcPts val="600"/>
              </a:spcAft>
              <a:buSzPts val="2400"/>
              <a:buFont typeface="+mj-lt"/>
              <a:buAutoNum type="arabicPeriod"/>
            </a:pPr>
            <a:r>
              <a:rPr lang="fr-FR" sz="2600" noProof="0" dirty="0"/>
              <a:t>Calculez le score de gravité et classez les patients par catégorie : </a:t>
            </a:r>
            <a:r>
              <a:rPr lang="fr-FR" sz="2600" noProof="0" dirty="0">
                <a:solidFill>
                  <a:schemeClr val="tx1"/>
                </a:solidFill>
              </a:rPr>
              <a:t>critique (rouge), sévère (jaune) ou bénin / modéré (vert). </a:t>
            </a:r>
            <a:br>
              <a:rPr lang="fr-FR" sz="2600" noProof="0" dirty="0">
                <a:solidFill>
                  <a:schemeClr val="tx1"/>
                </a:solidFill>
              </a:rPr>
            </a:br>
            <a:endParaRPr lang="fr-FR" sz="2600" noProof="0" dirty="0">
              <a:solidFill>
                <a:schemeClr val="tx1"/>
              </a:solidFill>
            </a:endParaRPr>
          </a:p>
          <a:p>
            <a:pPr marL="525462" lvl="0" indent="-514350">
              <a:lnSpc>
                <a:spcPct val="100000"/>
              </a:lnSpc>
              <a:spcBef>
                <a:spcPts val="0"/>
              </a:spcBef>
              <a:spcAft>
                <a:spcPts val="600"/>
              </a:spcAft>
              <a:buSzPts val="2400"/>
              <a:buFont typeface="+mj-lt"/>
              <a:buAutoNum type="arabicPeriod"/>
            </a:pPr>
            <a:r>
              <a:rPr lang="fr-FR" sz="2600" noProof="0" dirty="0">
                <a:solidFill>
                  <a:srgbClr val="000000"/>
                </a:solidFill>
              </a:rPr>
              <a:t>Déplacez le patient vers la zone désignée de l’établissement de santé ou transférez-le et offrez un traitement en fonction de la gravité. </a:t>
            </a:r>
          </a:p>
        </p:txBody>
      </p:sp>
      <p:sp>
        <p:nvSpPr>
          <p:cNvPr id="3" name="Google Shape;177;g71b81f9390_0_143">
            <a:extLst>
              <a:ext uri="{FF2B5EF4-FFF2-40B4-BE49-F238E27FC236}">
                <a16:creationId xmlns:a16="http://schemas.microsoft.com/office/drawing/2014/main" id="{0572A8E4-FF89-1D4E-9446-38D9E3E6EA57}"/>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ctr" anchorCtr="0">
            <a:noAutofit/>
          </a:bodyPr>
          <a:lstStyle/>
          <a:p>
            <a:pPr lvl="0"/>
            <a:r>
              <a:rPr lang="fr-FR" noProof="0" dirty="0"/>
              <a:t>Outil du score de gravité du COVID-19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4" name="Google Shape;194;p22"/>
          <p:cNvSpPr txBox="1"/>
          <p:nvPr/>
        </p:nvSpPr>
        <p:spPr>
          <a:xfrm>
            <a:off x="354675" y="2283225"/>
            <a:ext cx="3502500" cy="5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14" name="Google Shape;177;g71b81f9390_0_143">
            <a:extLst>
              <a:ext uri="{FF2B5EF4-FFF2-40B4-BE49-F238E27FC236}">
                <a16:creationId xmlns:a16="http://schemas.microsoft.com/office/drawing/2014/main" id="{E2491764-4EBE-5F4A-AFA4-979D6DC41AB9}"/>
              </a:ext>
            </a:extLst>
          </p:cNvPr>
          <p:cNvSpPr txBox="1">
            <a:spLocks noGrp="1"/>
          </p:cNvSpPr>
          <p:nvPr>
            <p:ph type="title"/>
          </p:nvPr>
        </p:nvSpPr>
        <p:spPr>
          <a:xfrm>
            <a:off x="838200" y="365125"/>
            <a:ext cx="10515600" cy="1325563"/>
          </a:xfrm>
          <a:prstGeom prst="rect">
            <a:avLst/>
          </a:prstGeom>
        </p:spPr>
        <p:txBody>
          <a:bodyPr spcFirstLastPara="1" wrap="square" lIns="91425" tIns="45700" rIns="91425" bIns="45700" anchor="ctr" anchorCtr="0">
            <a:noAutofit/>
          </a:bodyPr>
          <a:lstStyle/>
          <a:p>
            <a:pPr lvl="0"/>
            <a:r>
              <a:rPr lang="fr-FR" noProof="0" dirty="0"/>
              <a:t>Outil du score de gravité du COVID-19</a:t>
            </a:r>
          </a:p>
        </p:txBody>
      </p:sp>
      <p:pic>
        <p:nvPicPr>
          <p:cNvPr id="2050" name="Picture 2"/>
          <p:cNvPicPr>
            <a:picLocks noChangeAspect="1" noChangeArrowheads="1"/>
          </p:cNvPicPr>
          <p:nvPr/>
        </p:nvPicPr>
        <p:blipFill>
          <a:blip r:embed="rId3"/>
          <a:srcRect t="83790"/>
          <a:stretch>
            <a:fillRect/>
          </a:stretch>
        </p:blipFill>
        <p:spPr bwMode="auto">
          <a:xfrm>
            <a:off x="1414865" y="2283225"/>
            <a:ext cx="9938935" cy="208729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g71a3885e9c_0_16"/>
          <p:cNvSpPr txBox="1">
            <a:spLocks noGrp="1"/>
          </p:cNvSpPr>
          <p:nvPr>
            <p:ph type="body" idx="1"/>
          </p:nvPr>
        </p:nvSpPr>
        <p:spPr>
          <a:xfrm>
            <a:off x="838200" y="2562810"/>
            <a:ext cx="10515600" cy="1538705"/>
          </a:xfrm>
          <a:prstGeom prst="rect">
            <a:avLst/>
          </a:prstGeom>
          <a:noFill/>
          <a:ln>
            <a:noFill/>
          </a:ln>
        </p:spPr>
        <p:txBody>
          <a:bodyPr spcFirstLastPara="1" wrap="square" lIns="91425" tIns="45700" rIns="91425" bIns="45700" anchor="t" anchorCtr="0">
            <a:noAutofit/>
          </a:bodyPr>
          <a:lstStyle/>
          <a:p>
            <a:pPr marL="365125" lvl="0" indent="-354013">
              <a:lnSpc>
                <a:spcPct val="100000"/>
              </a:lnSpc>
              <a:spcBef>
                <a:spcPts val="0"/>
              </a:spcBef>
              <a:spcAft>
                <a:spcPts val="600"/>
              </a:spcAft>
              <a:buSzPts val="2400"/>
            </a:pPr>
            <a:r>
              <a:rPr lang="fr-FR" sz="2400" noProof="0" dirty="0"/>
              <a:t>Le personnel médical effectuera le score de gravité.</a:t>
            </a:r>
          </a:p>
          <a:p>
            <a:pPr marL="468312" lvl="1" indent="0">
              <a:lnSpc>
                <a:spcPct val="100000"/>
              </a:lnSpc>
              <a:spcBef>
                <a:spcPts val="0"/>
              </a:spcBef>
              <a:spcAft>
                <a:spcPts val="600"/>
              </a:spcAft>
              <a:buSzPts val="2400"/>
              <a:buNone/>
            </a:pPr>
            <a:endParaRPr lang="fr-FR" sz="2000" noProof="0" dirty="0"/>
          </a:p>
          <a:p>
            <a:pPr marL="365125" lvl="0" indent="-354013">
              <a:lnSpc>
                <a:spcPct val="100000"/>
              </a:lnSpc>
              <a:spcBef>
                <a:spcPts val="0"/>
              </a:spcBef>
              <a:spcAft>
                <a:spcPts val="600"/>
              </a:spcAft>
              <a:buSzPts val="2400"/>
            </a:pPr>
            <a:r>
              <a:rPr lang="fr-FR" sz="2400" noProof="0" dirty="0"/>
              <a:t>Tous ceux qui utilisent l’outil doivent être formés à son utilisation.</a:t>
            </a:r>
            <a:br>
              <a:rPr lang="fr-FR" sz="2400" noProof="0" dirty="0"/>
            </a:br>
            <a:endParaRPr lang="fr-FR" sz="2400" noProof="0" dirty="0"/>
          </a:p>
        </p:txBody>
      </p:sp>
      <p:sp>
        <p:nvSpPr>
          <p:cNvPr id="3" name="Google Shape;177;g71b81f9390_0_143">
            <a:extLst>
              <a:ext uri="{FF2B5EF4-FFF2-40B4-BE49-F238E27FC236}">
                <a16:creationId xmlns:a16="http://schemas.microsoft.com/office/drawing/2014/main" id="{640D2075-F88C-BE4F-ABC1-31BBD54D073D}"/>
              </a:ext>
            </a:extLst>
          </p:cNvPr>
          <p:cNvSpPr txBox="1">
            <a:spLocks noGrp="1"/>
          </p:cNvSpPr>
          <p:nvPr>
            <p:ph type="title"/>
          </p:nvPr>
        </p:nvSpPr>
        <p:spPr>
          <a:xfrm>
            <a:off x="838200" y="500062"/>
            <a:ext cx="10515600" cy="1325563"/>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fr-FR" noProof="0" dirty="0"/>
              <a:t>Qui utilisera l’outil du score de gravité du COVID-19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71b81f9390_4_58"/>
          <p:cNvSpPr txBox="1">
            <a:spLocks noGrp="1"/>
          </p:cNvSpPr>
          <p:nvPr>
            <p:ph type="title"/>
          </p:nvPr>
        </p:nvSpPr>
        <p:spPr>
          <a:xfrm>
            <a:off x="838200" y="538162"/>
            <a:ext cx="10515600" cy="1325563"/>
          </a:xfrm>
          <a:prstGeom prst="rect">
            <a:avLst/>
          </a:prstGeom>
        </p:spPr>
        <p:txBody>
          <a:bodyPr spcFirstLastPara="1" wrap="square" lIns="91425" tIns="45700" rIns="91425" bIns="45700" anchor="ctr" anchorCtr="0">
            <a:noAutofit/>
          </a:bodyPr>
          <a:lstStyle/>
          <a:p>
            <a:pPr lvl="0"/>
            <a:r>
              <a:rPr lang="fr-FR" noProof="0" dirty="0"/>
              <a:t>Utilisation de l’Outil du score de gravité du COVID-19 sur papier</a:t>
            </a:r>
          </a:p>
        </p:txBody>
      </p:sp>
      <p:sp>
        <p:nvSpPr>
          <p:cNvPr id="252" name="Google Shape;252;g71b81f9390_4_58"/>
          <p:cNvSpPr txBox="1">
            <a:spLocks noGrp="1"/>
          </p:cNvSpPr>
          <p:nvPr>
            <p:ph type="body" idx="1"/>
          </p:nvPr>
        </p:nvSpPr>
        <p:spPr>
          <a:xfrm>
            <a:off x="838200" y="2477419"/>
            <a:ext cx="10515600" cy="4351338"/>
          </a:xfrm>
          <a:prstGeom prst="rect">
            <a:avLst/>
          </a:prstGeom>
        </p:spPr>
        <p:txBody>
          <a:bodyPr spcFirstLastPara="1" wrap="square" lIns="91425" tIns="45700" rIns="91425" bIns="45700" anchor="t" anchorCtr="0">
            <a:noAutofit/>
          </a:bodyPr>
          <a:lstStyle/>
          <a:p>
            <a:pPr marL="468312" lvl="0" indent="-457200" algn="just">
              <a:lnSpc>
                <a:spcPct val="100000"/>
              </a:lnSpc>
              <a:spcBef>
                <a:spcPts val="0"/>
              </a:spcBef>
              <a:spcAft>
                <a:spcPts val="600"/>
              </a:spcAft>
              <a:buSzPts val="2400"/>
              <a:buFont typeface="+mj-lt"/>
              <a:buAutoNum type="arabicPeriod"/>
            </a:pPr>
            <a:r>
              <a:rPr lang="fr-FR" sz="2400" noProof="0" dirty="0"/>
              <a:t>Évaluez chaque catégorie pour voir si le patient marque des points dans cette catégorie.</a:t>
            </a:r>
          </a:p>
          <a:p>
            <a:pPr marL="754062" lvl="1" indent="-285750" algn="just">
              <a:lnSpc>
                <a:spcPct val="100000"/>
              </a:lnSpc>
              <a:spcBef>
                <a:spcPts val="0"/>
              </a:spcBef>
              <a:spcAft>
                <a:spcPts val="600"/>
              </a:spcAft>
              <a:buSzPts val="2400"/>
            </a:pPr>
            <a:r>
              <a:rPr lang="fr-FR" sz="2000" noProof="0" dirty="0"/>
              <a:t>Si oui, encerclez le nombre approprié.</a:t>
            </a:r>
          </a:p>
          <a:p>
            <a:pPr marL="754062" lvl="1" indent="-285750" algn="just">
              <a:lnSpc>
                <a:spcPct val="100000"/>
              </a:lnSpc>
              <a:spcBef>
                <a:spcPts val="0"/>
              </a:spcBef>
              <a:spcAft>
                <a:spcPts val="600"/>
              </a:spcAft>
              <a:buSzPts val="2400"/>
            </a:pPr>
            <a:endParaRPr lang="fr-FR" sz="2000" noProof="0" dirty="0"/>
          </a:p>
          <a:p>
            <a:pPr marL="468312" lvl="0" indent="-457200" algn="just">
              <a:lnSpc>
                <a:spcPct val="100000"/>
              </a:lnSpc>
              <a:spcBef>
                <a:spcPts val="0"/>
              </a:spcBef>
              <a:spcAft>
                <a:spcPts val="600"/>
              </a:spcAft>
              <a:buSzPts val="2400"/>
              <a:buFont typeface="+mj-lt"/>
              <a:buAutoNum type="arabicPeriod"/>
            </a:pPr>
            <a:r>
              <a:rPr lang="fr-FR" sz="2400" noProof="0" dirty="0"/>
              <a:t>Répétez pour tous les indicateurs.</a:t>
            </a:r>
          </a:p>
          <a:p>
            <a:pPr marL="468312" lvl="0" indent="-457200" algn="just">
              <a:lnSpc>
                <a:spcPct val="100000"/>
              </a:lnSpc>
              <a:spcBef>
                <a:spcPts val="0"/>
              </a:spcBef>
              <a:spcAft>
                <a:spcPts val="600"/>
              </a:spcAft>
              <a:buSzPts val="2400"/>
              <a:buFont typeface="+mj-lt"/>
              <a:buAutoNum type="arabicPeriod"/>
            </a:pPr>
            <a:endParaRPr lang="fr-FR" sz="2400" noProof="0" dirty="0"/>
          </a:p>
          <a:p>
            <a:pPr marL="468312" lvl="0" indent="-457200" algn="just">
              <a:lnSpc>
                <a:spcPct val="100000"/>
              </a:lnSpc>
              <a:spcBef>
                <a:spcPts val="0"/>
              </a:spcBef>
              <a:spcAft>
                <a:spcPts val="600"/>
              </a:spcAft>
              <a:buSzPts val="2400"/>
              <a:buFont typeface="+mj-lt"/>
              <a:buAutoNum type="arabicPeriod"/>
            </a:pPr>
            <a:r>
              <a:rPr lang="fr-FR" sz="2400" noProof="0" dirty="0"/>
              <a:t>Additionnez tous les nombres encerclés pour obtenir le score total.</a:t>
            </a:r>
          </a:p>
          <a:p>
            <a:pPr marL="1016000" lvl="1" indent="-457200" algn="l" rtl="0">
              <a:lnSpc>
                <a:spcPct val="100000"/>
              </a:lnSpc>
              <a:spcBef>
                <a:spcPts val="0"/>
              </a:spcBef>
              <a:spcAft>
                <a:spcPts val="600"/>
              </a:spcAft>
              <a:buSzPts val="2000"/>
              <a:buFont typeface="Arial" panose="020B0604020202020204" pitchFamily="34" charset="0"/>
              <a:buChar char="•"/>
            </a:pPr>
            <a:endParaRPr lang="fr-FR" sz="2600" noProof="0" dirty="0"/>
          </a:p>
          <a:p>
            <a:pPr marL="1016000" lvl="1" indent="-457200" algn="l" rtl="0">
              <a:lnSpc>
                <a:spcPct val="100000"/>
              </a:lnSpc>
              <a:spcBef>
                <a:spcPts val="0"/>
              </a:spcBef>
              <a:spcAft>
                <a:spcPts val="600"/>
              </a:spcAft>
              <a:buSzPts val="2000"/>
              <a:buFont typeface="Arial" panose="020B0604020202020204" pitchFamily="34" charset="0"/>
              <a:buChar char="•"/>
            </a:pPr>
            <a:endParaRPr lang="fr-FR" sz="2600" noProof="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3074" name="Picture 2"/>
          <p:cNvPicPr>
            <a:picLocks noChangeAspect="1" noChangeArrowheads="1"/>
          </p:cNvPicPr>
          <p:nvPr/>
        </p:nvPicPr>
        <p:blipFill>
          <a:blip r:embed="rId3"/>
          <a:srcRect t="10242"/>
          <a:stretch>
            <a:fillRect/>
          </a:stretch>
        </p:blipFill>
        <p:spPr bwMode="auto">
          <a:xfrm>
            <a:off x="3204450" y="9204"/>
            <a:ext cx="5897566" cy="6858000"/>
          </a:xfrm>
          <a:prstGeom prst="rect">
            <a:avLst/>
          </a:prstGeom>
          <a:noFill/>
          <a:ln w="9525">
            <a:noFill/>
            <a:miter lim="800000"/>
            <a:headEnd/>
            <a:tailEnd/>
          </a:ln>
        </p:spPr>
      </p:pic>
      <p:sp>
        <p:nvSpPr>
          <p:cNvPr id="256" name="Google Shape;256;g71b81f9390_4_58"/>
          <p:cNvSpPr txBox="1"/>
          <p:nvPr/>
        </p:nvSpPr>
        <p:spPr>
          <a:xfrm>
            <a:off x="6366062" y="4834726"/>
            <a:ext cx="455788" cy="2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0000"/>
                </a:solidFill>
                <a:latin typeface="Avenir Book" panose="02000503020000020003" pitchFamily="2" charset="0"/>
                <a:ea typeface="Roboto"/>
                <a:cs typeface="Roboto"/>
                <a:sym typeface="Roboto"/>
              </a:rPr>
              <a:t>5</a:t>
            </a:r>
            <a:endParaRPr dirty="0">
              <a:solidFill>
                <a:srgbClr val="FF0000"/>
              </a:solidFill>
              <a:latin typeface="Avenir Book" panose="02000503020000020003" pitchFamily="2" charset="0"/>
              <a:ea typeface="Roboto"/>
              <a:cs typeface="Roboto"/>
              <a:sym typeface="Roboto"/>
            </a:endParaRPr>
          </a:p>
        </p:txBody>
      </p:sp>
      <p:sp>
        <p:nvSpPr>
          <p:cNvPr id="258" name="Google Shape;258;g71b81f9390_4_58"/>
          <p:cNvSpPr/>
          <p:nvPr/>
        </p:nvSpPr>
        <p:spPr>
          <a:xfrm>
            <a:off x="6428054" y="3500196"/>
            <a:ext cx="192741" cy="21280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venir Book" panose="02000503020000020003" pitchFamily="2" charset="0"/>
            </a:endParaRPr>
          </a:p>
        </p:txBody>
      </p:sp>
      <p:sp>
        <p:nvSpPr>
          <p:cNvPr id="261" name="Google Shape;261;g71b81f9390_4_58"/>
          <p:cNvSpPr txBox="1"/>
          <p:nvPr/>
        </p:nvSpPr>
        <p:spPr>
          <a:xfrm>
            <a:off x="587435" y="936557"/>
            <a:ext cx="2850536" cy="2670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a:solidFill>
                  <a:schemeClr val="tx1"/>
                </a:solidFill>
                <a:latin typeface="Avenir Book" panose="02000503020000020003" pitchFamily="2" charset="0"/>
                <a:ea typeface="Roboto"/>
                <a:cs typeface="Roboto"/>
                <a:sym typeface="Roboto"/>
              </a:rPr>
              <a:t>EXEMPLE </a:t>
            </a:r>
            <a:r>
              <a:rPr lang="fr-FR" sz="1600" dirty="0">
                <a:latin typeface="Avenir Book" panose="02000503020000020003" pitchFamily="2" charset="0"/>
                <a:ea typeface="Roboto"/>
                <a:cs typeface="Roboto"/>
                <a:sym typeface="Roboto"/>
              </a:rPr>
              <a:t>: </a:t>
            </a:r>
          </a:p>
          <a:p>
            <a:pPr marL="0" lvl="0" indent="0" algn="l" rtl="0">
              <a:spcBef>
                <a:spcPts val="0"/>
              </a:spcBef>
              <a:spcAft>
                <a:spcPts val="0"/>
              </a:spcAft>
              <a:buNone/>
            </a:pPr>
            <a:r>
              <a:rPr lang="fr-FR" sz="1600" dirty="0">
                <a:latin typeface="Avenir Book" panose="02000503020000020003" pitchFamily="2" charset="0"/>
                <a:ea typeface="Roboto"/>
                <a:cs typeface="Roboto"/>
                <a:sym typeface="Roboto"/>
              </a:rPr>
              <a:t>homme de 65 ans souffrant d’asthme et d’hypertension. </a:t>
            </a:r>
          </a:p>
          <a:p>
            <a:pPr marL="0" lvl="0" indent="0" algn="l" rtl="0">
              <a:spcBef>
                <a:spcPts val="0"/>
              </a:spcBef>
              <a:spcAft>
                <a:spcPts val="0"/>
              </a:spcAft>
              <a:buNone/>
            </a:pPr>
            <a:endParaRPr lang="fr-FR" sz="1600" dirty="0">
              <a:latin typeface="Avenir Book" panose="02000503020000020003" pitchFamily="2" charset="0"/>
              <a:ea typeface="Roboto"/>
              <a:cs typeface="Roboto"/>
              <a:sym typeface="Roboto"/>
            </a:endParaRPr>
          </a:p>
          <a:p>
            <a:pPr marL="0" lvl="0" indent="0" algn="l" rtl="0">
              <a:spcBef>
                <a:spcPts val="0"/>
              </a:spcBef>
              <a:spcAft>
                <a:spcPts val="0"/>
              </a:spcAft>
              <a:buNone/>
            </a:pPr>
            <a:r>
              <a:rPr lang="fr-FR" sz="1600" u="sng" dirty="0">
                <a:latin typeface="Avenir Book" panose="02000503020000020003" pitchFamily="2" charset="0"/>
                <a:ea typeface="Roboto"/>
                <a:cs typeface="Roboto"/>
                <a:sym typeface="Roboto"/>
              </a:rPr>
              <a:t>Premier ensemble de signes vitaux</a:t>
            </a:r>
          </a:p>
          <a:p>
            <a:pPr marL="0" lvl="0" indent="0" algn="l" rtl="0">
              <a:spcBef>
                <a:spcPts val="0"/>
              </a:spcBef>
              <a:spcAft>
                <a:spcPts val="0"/>
              </a:spcAft>
              <a:buNone/>
            </a:pPr>
            <a:r>
              <a:rPr lang="fr-FR" sz="1600" dirty="0">
                <a:latin typeface="Avenir Book" panose="02000503020000020003" pitchFamily="2" charset="0"/>
                <a:ea typeface="Roboto"/>
                <a:cs typeface="Roboto"/>
                <a:sym typeface="Roboto"/>
              </a:rPr>
              <a:t>Temp :  38,0°C</a:t>
            </a:r>
          </a:p>
          <a:p>
            <a:pPr marL="0" lvl="0" indent="0" algn="l" rtl="0">
              <a:spcBef>
                <a:spcPts val="0"/>
              </a:spcBef>
              <a:spcAft>
                <a:spcPts val="0"/>
              </a:spcAft>
              <a:buNone/>
            </a:pPr>
            <a:r>
              <a:rPr lang="fr-FR" sz="1600" dirty="0">
                <a:latin typeface="Avenir Book" panose="02000503020000020003" pitchFamily="2" charset="0"/>
                <a:ea typeface="Roboto"/>
                <a:cs typeface="Roboto"/>
                <a:sym typeface="Roboto"/>
              </a:rPr>
              <a:t>Pouls :  125</a:t>
            </a:r>
          </a:p>
          <a:p>
            <a:pPr marL="0" lvl="0" indent="0" algn="l" rtl="0">
              <a:spcBef>
                <a:spcPts val="0"/>
              </a:spcBef>
              <a:spcAft>
                <a:spcPts val="0"/>
              </a:spcAft>
              <a:buNone/>
            </a:pPr>
            <a:r>
              <a:rPr lang="fr-FR" sz="1600" dirty="0">
                <a:latin typeface="Avenir Book" panose="02000503020000020003" pitchFamily="2" charset="0"/>
                <a:ea typeface="Roboto"/>
                <a:cs typeface="Roboto"/>
                <a:sym typeface="Roboto"/>
              </a:rPr>
              <a:t>RR :  18</a:t>
            </a:r>
          </a:p>
          <a:p>
            <a:pPr marL="0" lvl="0" indent="0" algn="l" rtl="0">
              <a:spcBef>
                <a:spcPts val="0"/>
              </a:spcBef>
              <a:spcAft>
                <a:spcPts val="0"/>
              </a:spcAft>
              <a:buNone/>
            </a:pPr>
            <a:r>
              <a:rPr lang="fr-FR" sz="1600" dirty="0">
                <a:latin typeface="Avenir Book" panose="02000503020000020003" pitchFamily="2" charset="0"/>
                <a:ea typeface="Roboto"/>
                <a:cs typeface="Roboto"/>
                <a:sym typeface="Roboto"/>
              </a:rPr>
              <a:t>BP :  145/67</a:t>
            </a:r>
          </a:p>
          <a:p>
            <a:pPr marL="0" lvl="0" indent="0" algn="l" rtl="0">
              <a:spcBef>
                <a:spcPts val="0"/>
              </a:spcBef>
              <a:spcAft>
                <a:spcPts val="0"/>
              </a:spcAft>
              <a:buNone/>
            </a:pPr>
            <a:endParaRPr lang="fr-FR" sz="1050" dirty="0">
              <a:latin typeface="Avenir Book" panose="02000503020000020003" pitchFamily="2" charset="0"/>
              <a:ea typeface="Roboto"/>
              <a:cs typeface="Roboto"/>
              <a:sym typeface="Roboto"/>
            </a:endParaRPr>
          </a:p>
        </p:txBody>
      </p:sp>
      <p:sp>
        <p:nvSpPr>
          <p:cNvPr id="264" name="Google Shape;264;g71b81f9390_4_58"/>
          <p:cNvSpPr txBox="1"/>
          <p:nvPr/>
        </p:nvSpPr>
        <p:spPr>
          <a:xfrm>
            <a:off x="9102016" y="993695"/>
            <a:ext cx="1949239" cy="60036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0000"/>
                </a:solidFill>
                <a:latin typeface="Avenir Book" panose="02000503020000020003" pitchFamily="2" charset="0"/>
                <a:ea typeface="Roboto"/>
                <a:cs typeface="Roboto"/>
                <a:sym typeface="Roboto"/>
              </a:rPr>
              <a:t>&gt; 2 comorbidités (2 points)</a:t>
            </a:r>
            <a:endParaRPr dirty="0">
              <a:solidFill>
                <a:srgbClr val="FF0000"/>
              </a:solidFill>
              <a:latin typeface="Avenir Book" panose="02000503020000020003" pitchFamily="2" charset="0"/>
              <a:ea typeface="Roboto"/>
              <a:cs typeface="Roboto"/>
              <a:sym typeface="Roboto"/>
            </a:endParaRPr>
          </a:p>
        </p:txBody>
      </p:sp>
      <p:sp>
        <p:nvSpPr>
          <p:cNvPr id="9" name="Google Shape;258;g71b81f9390_4_58">
            <a:extLst>
              <a:ext uri="{FF2B5EF4-FFF2-40B4-BE49-F238E27FC236}">
                <a16:creationId xmlns:a16="http://schemas.microsoft.com/office/drawing/2014/main" id="{0A1676ED-79F1-430C-9161-1635BDBB3C89}"/>
              </a:ext>
            </a:extLst>
          </p:cNvPr>
          <p:cNvSpPr/>
          <p:nvPr/>
        </p:nvSpPr>
        <p:spPr>
          <a:xfrm>
            <a:off x="6463456" y="1290244"/>
            <a:ext cx="192741" cy="21280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venir Book" panose="02000503020000020003" pitchFamily="2" charset="0"/>
            </a:endParaRPr>
          </a:p>
        </p:txBody>
      </p:sp>
      <p:sp>
        <p:nvSpPr>
          <p:cNvPr id="10" name="Google Shape;264;g71b81f9390_4_58">
            <a:extLst>
              <a:ext uri="{FF2B5EF4-FFF2-40B4-BE49-F238E27FC236}">
                <a16:creationId xmlns:a16="http://schemas.microsoft.com/office/drawing/2014/main" id="{7E9F429C-B99B-5A49-B270-E1D565590892}"/>
              </a:ext>
            </a:extLst>
          </p:cNvPr>
          <p:cNvSpPr txBox="1"/>
          <p:nvPr/>
        </p:nvSpPr>
        <p:spPr>
          <a:xfrm>
            <a:off x="7152777" y="4968850"/>
            <a:ext cx="1949239" cy="5232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0000"/>
                </a:solidFill>
                <a:latin typeface="Avenir Book" panose="02000503020000020003" pitchFamily="2" charset="0"/>
                <a:ea typeface="Roboto"/>
                <a:cs typeface="Roboto"/>
                <a:sym typeface="Roboto"/>
              </a:rPr>
              <a:t>CATÉGORIE : Grave</a:t>
            </a:r>
            <a:endParaRPr dirty="0">
              <a:solidFill>
                <a:srgbClr val="FF0000"/>
              </a:solidFill>
              <a:latin typeface="Avenir Book" panose="02000503020000020003" pitchFamily="2" charset="0"/>
              <a:ea typeface="Roboto"/>
              <a:cs typeface="Roboto"/>
              <a:sym typeface="Roboto"/>
            </a:endParaRPr>
          </a:p>
        </p:txBody>
      </p:sp>
      <p:sp>
        <p:nvSpPr>
          <p:cNvPr id="12" name="TextBox 11">
            <a:extLst>
              <a:ext uri="{FF2B5EF4-FFF2-40B4-BE49-F238E27FC236}">
                <a16:creationId xmlns:a16="http://schemas.microsoft.com/office/drawing/2014/main" id="{5E301E38-B9F7-CF4C-853E-B0349103825F}"/>
              </a:ext>
            </a:extLst>
          </p:cNvPr>
          <p:cNvSpPr txBox="1"/>
          <p:nvPr/>
        </p:nvSpPr>
        <p:spPr>
          <a:xfrm>
            <a:off x="7406199" y="3281453"/>
            <a:ext cx="2016690" cy="923330"/>
          </a:xfrm>
          <a:prstGeom prst="rect">
            <a:avLst/>
          </a:prstGeom>
          <a:noFill/>
        </p:spPr>
        <p:txBody>
          <a:bodyPr wrap="square" rtlCol="0">
            <a:spAutoFit/>
          </a:bodyPr>
          <a:lstStyle/>
          <a:p>
            <a:r>
              <a:rPr lang="en-US" dirty="0">
                <a:solidFill>
                  <a:srgbClr val="FF0000"/>
                </a:solidFill>
                <a:latin typeface="Avenir Book" panose="02000503020000020003" pitchFamily="2" charset="0"/>
                <a:ea typeface="Roboto"/>
                <a:cs typeface="Roboto"/>
                <a:sym typeface="Roboto"/>
              </a:rPr>
              <a:t>POULS : Tachycardique à 125 (3 points)</a:t>
            </a:r>
            <a:endParaRPr lang="en-GB" dirty="0">
              <a:latin typeface="Avenir Book" panose="02000503020000020003" pitchFamily="2" charset="0"/>
            </a:endParaRPr>
          </a:p>
        </p:txBody>
      </p:sp>
    </p:spTree>
    <p:extLst>
      <p:ext uri="{BB962C8B-B14F-4D97-AF65-F5344CB8AC3E}">
        <p14:creationId xmlns:p14="http://schemas.microsoft.com/office/powerpoint/2010/main" val="171809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
                                        </p:tgtEl>
                                        <p:attrNameLst>
                                          <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
                                        </p:tgtEl>
                                        <p:attrNameLst>
                                          <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58" grpId="0" animBg="1"/>
      <p:bldP spid="264" grpId="0"/>
      <p:bldP spid="9" grpId="0" animBg="1"/>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71a3885e9c_0_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sz="4200" noProof="0" dirty="0"/>
              <a:t>Comorbidités et immunodépression</a:t>
            </a:r>
          </a:p>
        </p:txBody>
      </p:sp>
      <p:pic>
        <p:nvPicPr>
          <p:cNvPr id="4098" name="Picture 2"/>
          <p:cNvPicPr>
            <a:picLocks noChangeAspect="1" noChangeArrowheads="1"/>
          </p:cNvPicPr>
          <p:nvPr/>
        </p:nvPicPr>
        <p:blipFill>
          <a:blip r:embed="rId3"/>
          <a:srcRect/>
          <a:stretch>
            <a:fillRect/>
          </a:stretch>
        </p:blipFill>
        <p:spPr bwMode="auto">
          <a:xfrm>
            <a:off x="838200" y="1509660"/>
            <a:ext cx="9665855" cy="3844278"/>
          </a:xfrm>
          <a:prstGeom prst="rect">
            <a:avLst/>
          </a:prstGeom>
          <a:noFill/>
          <a:ln w="9525">
            <a:noFill/>
            <a:miter lim="800000"/>
            <a:headEnd/>
            <a:tailEnd/>
          </a:ln>
        </p:spPr>
      </p:pic>
      <p:sp>
        <p:nvSpPr>
          <p:cNvPr id="5" name="Rectangle 4"/>
          <p:cNvSpPr/>
          <p:nvPr/>
        </p:nvSpPr>
        <p:spPr>
          <a:xfrm>
            <a:off x="1348353" y="4324027"/>
            <a:ext cx="5920352" cy="1224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Avenir Book" panose="02000503020000020003" pitchFamily="2" charset="0"/>
            </a:endParaRPr>
          </a:p>
        </p:txBody>
      </p:sp>
    </p:spTree>
    <p:extLst>
      <p:ext uri="{BB962C8B-B14F-4D97-AF65-F5344CB8AC3E}">
        <p14:creationId xmlns:p14="http://schemas.microsoft.com/office/powerpoint/2010/main" val="234204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g71a3885e9c_0_31"/>
          <p:cNvSpPr txBox="1">
            <a:spLocks noGrp="1"/>
          </p:cNvSpPr>
          <p:nvPr>
            <p:ph type="body" idx="1"/>
          </p:nvPr>
        </p:nvSpPr>
        <p:spPr>
          <a:xfrm>
            <a:off x="593557" y="1825625"/>
            <a:ext cx="11085095" cy="4351338"/>
          </a:xfrm>
          <a:prstGeom prst="rect">
            <a:avLst/>
          </a:prstGeom>
          <a:noFill/>
          <a:ln>
            <a:noFill/>
          </a:ln>
        </p:spPr>
        <p:txBody>
          <a:bodyPr spcFirstLastPara="1" wrap="square" lIns="91425" tIns="45700" rIns="91425" bIns="45700" anchor="t" anchorCtr="0">
            <a:noAutofit/>
          </a:bodyPr>
          <a:lstStyle/>
          <a:p>
            <a:pPr marL="412750" indent="-342900" algn="just">
              <a:lnSpc>
                <a:spcPct val="100000"/>
              </a:lnSpc>
              <a:spcBef>
                <a:spcPts val="0"/>
              </a:spcBef>
              <a:spcAft>
                <a:spcPts val="600"/>
              </a:spcAft>
              <a:buSzPts val="2500"/>
            </a:pPr>
            <a:r>
              <a:rPr lang="fr-FR" sz="2400" b="1" noProof="0" dirty="0"/>
              <a:t>Maladie cardiovasculaire : </a:t>
            </a:r>
            <a:r>
              <a:rPr lang="fr-FR" sz="2400" noProof="0" dirty="0"/>
              <a:t>athérosclérose, crise cardiaque, accident vasculaire cérébral, insuffisance cardiaque, arythmie, problèmes valvulaires cardiaques ou maladie artérielle périphérique. </a:t>
            </a:r>
          </a:p>
          <a:p>
            <a:pPr marL="412750" indent="-342900" algn="just">
              <a:lnSpc>
                <a:spcPct val="100000"/>
              </a:lnSpc>
              <a:spcBef>
                <a:spcPts val="0"/>
              </a:spcBef>
              <a:spcAft>
                <a:spcPts val="600"/>
              </a:spcAft>
              <a:buSzPts val="2500"/>
            </a:pPr>
            <a:r>
              <a:rPr lang="fr-FR" sz="2400" b="1" noProof="0" dirty="0"/>
              <a:t>Hypertension :</a:t>
            </a:r>
            <a:r>
              <a:rPr lang="fr-FR" sz="2400" noProof="0" dirty="0"/>
              <a:t> antécédents d’hypertension, pas de TA élevée actuelle. </a:t>
            </a:r>
          </a:p>
          <a:p>
            <a:pPr marL="412750" indent="-342900" algn="just">
              <a:lnSpc>
                <a:spcPct val="100000"/>
              </a:lnSpc>
              <a:spcBef>
                <a:spcPts val="0"/>
              </a:spcBef>
              <a:spcAft>
                <a:spcPts val="600"/>
              </a:spcAft>
              <a:buSzPts val="2500"/>
            </a:pPr>
            <a:r>
              <a:rPr lang="fr-FR" sz="2400" b="1" dirty="0"/>
              <a:t>Diabète : </a:t>
            </a:r>
            <a:r>
              <a:rPr lang="fr-FR" sz="2400" dirty="0"/>
              <a:t>antécédents de diabète, pas de taux de sucre élevé actuel. </a:t>
            </a:r>
          </a:p>
          <a:p>
            <a:pPr marL="412750" indent="-342900" algn="just">
              <a:lnSpc>
                <a:spcPct val="100000"/>
              </a:lnSpc>
              <a:spcBef>
                <a:spcPts val="0"/>
              </a:spcBef>
              <a:spcAft>
                <a:spcPts val="600"/>
              </a:spcAft>
              <a:buSzPts val="2500"/>
            </a:pPr>
            <a:r>
              <a:rPr lang="fr-FR" sz="2400" b="1" dirty="0"/>
              <a:t>Tuberculose (TB) :</a:t>
            </a:r>
            <a:r>
              <a:rPr lang="fr-FR" sz="2400" dirty="0"/>
              <a:t> antécédents de tuberculose pulmonaire (poumons). </a:t>
            </a:r>
          </a:p>
          <a:p>
            <a:pPr marL="412750" indent="-342900" algn="just">
              <a:lnSpc>
                <a:spcPct val="100000"/>
              </a:lnSpc>
              <a:spcBef>
                <a:spcPts val="0"/>
              </a:spcBef>
              <a:spcAft>
                <a:spcPts val="600"/>
              </a:spcAft>
              <a:buSzPts val="2500"/>
            </a:pPr>
            <a:r>
              <a:rPr lang="fr-FR" sz="2400" b="1" noProof="0" dirty="0"/>
              <a:t>Maladie pulmonaire obstructive chronique (MPOC) / </a:t>
            </a:r>
            <a:r>
              <a:rPr lang="fr-FR" sz="2400" b="1" noProof="0" dirty="0" err="1"/>
              <a:t>asthma</a:t>
            </a:r>
            <a:r>
              <a:rPr lang="fr-FR" sz="2400" b="1" noProof="0" dirty="0"/>
              <a:t> : </a:t>
            </a:r>
            <a:r>
              <a:rPr lang="fr-FR" sz="2400" noProof="0" dirty="0"/>
              <a:t>emphysème, bronchite chronique.</a:t>
            </a:r>
          </a:p>
          <a:p>
            <a:pPr marL="412750" indent="-342900" algn="just">
              <a:lnSpc>
                <a:spcPct val="100000"/>
              </a:lnSpc>
              <a:spcBef>
                <a:spcPts val="0"/>
              </a:spcBef>
              <a:spcAft>
                <a:spcPts val="600"/>
              </a:spcAft>
              <a:buSzPts val="2500"/>
            </a:pPr>
            <a:r>
              <a:rPr lang="fr-FR" b="1" dirty="0"/>
              <a:t>Fumeur actuel : </a:t>
            </a:r>
            <a:r>
              <a:rPr lang="fr-FR" dirty="0"/>
              <a:t>&gt; 100 cigarettes dans la vie et fumeur actuel.</a:t>
            </a:r>
          </a:p>
          <a:p>
            <a:pPr marL="69850" indent="0" algn="just">
              <a:lnSpc>
                <a:spcPct val="100000"/>
              </a:lnSpc>
              <a:spcBef>
                <a:spcPts val="0"/>
              </a:spcBef>
              <a:spcAft>
                <a:spcPts val="600"/>
              </a:spcAft>
              <a:buSzPts val="2500"/>
              <a:buNone/>
            </a:pPr>
            <a:endParaRPr lang="fr-FR" sz="2500" noProof="0" dirty="0"/>
          </a:p>
          <a:p>
            <a:pPr marL="0" lvl="0" indent="0" algn="l" rtl="0">
              <a:lnSpc>
                <a:spcPct val="100000"/>
              </a:lnSpc>
              <a:spcBef>
                <a:spcPts val="0"/>
              </a:spcBef>
              <a:spcAft>
                <a:spcPts val="600"/>
              </a:spcAft>
              <a:buSzPts val="1800"/>
              <a:buNone/>
            </a:pPr>
            <a:endParaRPr lang="fr-FR" noProof="0" dirty="0"/>
          </a:p>
        </p:txBody>
      </p:sp>
      <p:sp>
        <p:nvSpPr>
          <p:cNvPr id="3" name="Google Shape;277;g71a3885e9c_0_31">
            <a:extLst>
              <a:ext uri="{FF2B5EF4-FFF2-40B4-BE49-F238E27FC236}">
                <a16:creationId xmlns:a16="http://schemas.microsoft.com/office/drawing/2014/main" id="{EE087E1E-CCC0-4C83-BFD6-CB161EE4FE4E}"/>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sz="4200" noProof="0" dirty="0"/>
              <a:t>Comorbidités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g71a3885e9c_0_3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600"/>
              </a:spcAft>
              <a:buSzPts val="2500"/>
              <a:buChar char="•"/>
            </a:pPr>
            <a:r>
              <a:rPr lang="fr-FR" sz="2400" noProof="0" dirty="0"/>
              <a:t>VIH / SIDA</a:t>
            </a:r>
          </a:p>
          <a:p>
            <a:pPr marL="457200" lvl="0" indent="-387350" algn="l" rtl="0">
              <a:lnSpc>
                <a:spcPct val="100000"/>
              </a:lnSpc>
              <a:spcBef>
                <a:spcPts val="0"/>
              </a:spcBef>
              <a:spcAft>
                <a:spcPts val="600"/>
              </a:spcAft>
              <a:buSzPts val="2500"/>
              <a:buChar char="•"/>
            </a:pPr>
            <a:r>
              <a:rPr lang="fr-FR" sz="2400" noProof="0" dirty="0"/>
              <a:t>Malnutrition</a:t>
            </a:r>
          </a:p>
          <a:p>
            <a:pPr marL="457200" lvl="0" indent="-387350" algn="l" rtl="0">
              <a:lnSpc>
                <a:spcPct val="100000"/>
              </a:lnSpc>
              <a:spcBef>
                <a:spcPts val="0"/>
              </a:spcBef>
              <a:spcAft>
                <a:spcPts val="600"/>
              </a:spcAft>
              <a:buSzPts val="2500"/>
              <a:buChar char="•"/>
            </a:pPr>
            <a:r>
              <a:rPr lang="fr-FR" sz="2400" noProof="0" dirty="0"/>
              <a:t>Diabète sévère</a:t>
            </a:r>
          </a:p>
          <a:p>
            <a:pPr marL="457200" lvl="0" indent="-387350" algn="l" rtl="0">
              <a:lnSpc>
                <a:spcPct val="100000"/>
              </a:lnSpc>
              <a:spcBef>
                <a:spcPts val="0"/>
              </a:spcBef>
              <a:spcAft>
                <a:spcPts val="600"/>
              </a:spcAft>
              <a:buSzPts val="2500"/>
              <a:buChar char="•"/>
            </a:pPr>
            <a:r>
              <a:rPr lang="fr-FR" sz="2400" noProof="0" dirty="0"/>
              <a:t>Utilisation chronique de stéroïdes</a:t>
            </a:r>
          </a:p>
          <a:p>
            <a:pPr marL="457200" lvl="0" indent="-387350" algn="l" rtl="0">
              <a:lnSpc>
                <a:spcPct val="100000"/>
              </a:lnSpc>
              <a:spcBef>
                <a:spcPts val="0"/>
              </a:spcBef>
              <a:spcAft>
                <a:spcPts val="600"/>
              </a:spcAft>
              <a:buSzPts val="2500"/>
              <a:buChar char="•"/>
            </a:pPr>
            <a:r>
              <a:rPr lang="fr-FR" sz="2400" noProof="0" dirty="0"/>
              <a:t>Patients transplantés</a:t>
            </a:r>
          </a:p>
          <a:p>
            <a:pPr marL="457200" lvl="0" indent="-387350" algn="l" rtl="0">
              <a:lnSpc>
                <a:spcPct val="100000"/>
              </a:lnSpc>
              <a:spcBef>
                <a:spcPts val="0"/>
              </a:spcBef>
              <a:spcAft>
                <a:spcPts val="600"/>
              </a:spcAft>
              <a:buSzPts val="2500"/>
              <a:buChar char="•"/>
            </a:pPr>
            <a:r>
              <a:rPr lang="fr-FR" sz="2400" noProof="0" dirty="0"/>
              <a:t>Maladies immunitaires / médicaments immunosuppresseurs</a:t>
            </a:r>
          </a:p>
          <a:p>
            <a:pPr marL="457200" lvl="0" indent="-387350" algn="l" rtl="0">
              <a:lnSpc>
                <a:spcPct val="100000"/>
              </a:lnSpc>
              <a:spcBef>
                <a:spcPts val="0"/>
              </a:spcBef>
              <a:spcAft>
                <a:spcPts val="600"/>
              </a:spcAft>
              <a:buSzPts val="2500"/>
              <a:buChar char="•"/>
            </a:pPr>
            <a:r>
              <a:rPr lang="fr-FR" sz="2400" noProof="0" dirty="0"/>
              <a:t>Traitement continu du cancer</a:t>
            </a:r>
          </a:p>
          <a:p>
            <a:pPr marL="0" lvl="0" indent="0" algn="l" rtl="0">
              <a:lnSpc>
                <a:spcPct val="100000"/>
              </a:lnSpc>
              <a:spcBef>
                <a:spcPts val="0"/>
              </a:spcBef>
              <a:spcAft>
                <a:spcPts val="600"/>
              </a:spcAft>
              <a:buNone/>
            </a:pPr>
            <a:endParaRPr lang="fr-FR" sz="2500" noProof="0" dirty="0"/>
          </a:p>
          <a:p>
            <a:pPr marL="0" lvl="0" indent="0" algn="l" rtl="0">
              <a:lnSpc>
                <a:spcPct val="100000"/>
              </a:lnSpc>
              <a:spcBef>
                <a:spcPts val="0"/>
              </a:spcBef>
              <a:spcAft>
                <a:spcPts val="600"/>
              </a:spcAft>
              <a:buSzPts val="1800"/>
              <a:buNone/>
            </a:pPr>
            <a:endParaRPr lang="fr-FR" noProof="0" dirty="0"/>
          </a:p>
        </p:txBody>
      </p:sp>
      <p:sp>
        <p:nvSpPr>
          <p:cNvPr id="3" name="Google Shape;277;g71a3885e9c_0_31">
            <a:extLst>
              <a:ext uri="{FF2B5EF4-FFF2-40B4-BE49-F238E27FC236}">
                <a16:creationId xmlns:a16="http://schemas.microsoft.com/office/drawing/2014/main" id="{EE087E1E-CCC0-4C83-BFD6-CB161EE4FE4E}"/>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sz="4200" noProof="0" dirty="0"/>
              <a:t>Immunodépression</a:t>
            </a:r>
          </a:p>
        </p:txBody>
      </p:sp>
    </p:spTree>
    <p:extLst>
      <p:ext uri="{BB962C8B-B14F-4D97-AF65-F5344CB8AC3E}">
        <p14:creationId xmlns:p14="http://schemas.microsoft.com/office/powerpoint/2010/main" val="2091701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71a3885e9c_0_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noProof="0" dirty="0"/>
              <a:t>Remarques sur l’enregistrement des données des patients</a:t>
            </a:r>
          </a:p>
        </p:txBody>
      </p:sp>
      <p:sp>
        <p:nvSpPr>
          <p:cNvPr id="293" name="Google Shape;293;g71a3885e9c_0_46"/>
          <p:cNvSpPr txBox="1">
            <a:spLocks noGrp="1"/>
          </p:cNvSpPr>
          <p:nvPr>
            <p:ph type="body" idx="1"/>
          </p:nvPr>
        </p:nvSpPr>
        <p:spPr>
          <a:xfrm>
            <a:off x="838200" y="2306888"/>
            <a:ext cx="10515600" cy="4351338"/>
          </a:xfrm>
          <a:prstGeom prst="rect">
            <a:avLst/>
          </a:prstGeom>
          <a:noFill/>
          <a:ln>
            <a:noFill/>
          </a:ln>
        </p:spPr>
        <p:txBody>
          <a:bodyPr spcFirstLastPara="1" wrap="square" lIns="91425" tIns="45700" rIns="91425" bIns="45700" anchor="t" anchorCtr="0">
            <a:noAutofit/>
          </a:bodyPr>
          <a:lstStyle/>
          <a:p>
            <a:pPr marL="365125" lvl="0" indent="-354013">
              <a:lnSpc>
                <a:spcPct val="100000"/>
              </a:lnSpc>
              <a:spcBef>
                <a:spcPts val="0"/>
              </a:spcBef>
              <a:spcAft>
                <a:spcPts val="600"/>
              </a:spcAft>
              <a:buSzPts val="2400"/>
            </a:pPr>
            <a:r>
              <a:rPr lang="fr-FR" sz="2400" noProof="0" dirty="0"/>
              <a:t>Enregistrer l’âge en années (application uniquement).</a:t>
            </a:r>
          </a:p>
          <a:p>
            <a:pPr marL="365125" lvl="0" indent="-354013">
              <a:lnSpc>
                <a:spcPct val="100000"/>
              </a:lnSpc>
              <a:spcBef>
                <a:spcPts val="0"/>
              </a:spcBef>
              <a:spcAft>
                <a:spcPts val="600"/>
              </a:spcAft>
              <a:buSzPts val="2400"/>
            </a:pPr>
            <a:r>
              <a:rPr lang="fr-FR" sz="2400" noProof="0" dirty="0"/>
              <a:t>Enregistrer la date de naissance au format JJ / MM / AA (format papier uniquement).</a:t>
            </a:r>
          </a:p>
          <a:p>
            <a:pPr marL="365125" lvl="0" indent="-354013">
              <a:lnSpc>
                <a:spcPct val="100000"/>
              </a:lnSpc>
              <a:spcBef>
                <a:spcPts val="0"/>
              </a:spcBef>
              <a:spcAft>
                <a:spcPts val="600"/>
              </a:spcAft>
              <a:buSzPts val="2400"/>
            </a:pPr>
            <a:r>
              <a:rPr lang="fr-FR" sz="2400" noProof="0" dirty="0"/>
              <a:t>Enregistrer la température en degrés Celsius.</a:t>
            </a:r>
          </a:p>
          <a:p>
            <a:pPr marL="365125" lvl="0" indent="-354013">
              <a:lnSpc>
                <a:spcPct val="100000"/>
              </a:lnSpc>
              <a:spcBef>
                <a:spcPts val="0"/>
              </a:spcBef>
              <a:spcAft>
                <a:spcPts val="600"/>
              </a:spcAft>
              <a:buSzPts val="2400"/>
            </a:pPr>
            <a:r>
              <a:rPr lang="fr-FR" sz="2400" noProof="0" dirty="0"/>
              <a:t>Enregistrer le pouls par minute.</a:t>
            </a:r>
          </a:p>
          <a:p>
            <a:pPr marL="365125" lvl="0" indent="-354013">
              <a:lnSpc>
                <a:spcPct val="100000"/>
              </a:lnSpc>
              <a:spcBef>
                <a:spcPts val="0"/>
              </a:spcBef>
              <a:spcAft>
                <a:spcPts val="600"/>
              </a:spcAft>
              <a:buSzPts val="2400"/>
            </a:pPr>
            <a:r>
              <a:rPr lang="fr-FR" sz="2400" noProof="0" dirty="0"/>
              <a:t>Enregistrer la fréquence respiratoire par minute.</a:t>
            </a:r>
          </a:p>
          <a:p>
            <a:pPr marL="365125" lvl="0" indent="-354013">
              <a:lnSpc>
                <a:spcPct val="100000"/>
              </a:lnSpc>
              <a:spcBef>
                <a:spcPts val="0"/>
              </a:spcBef>
              <a:spcAft>
                <a:spcPts val="600"/>
              </a:spcAft>
              <a:buSzPts val="2400"/>
            </a:pPr>
            <a:r>
              <a:rPr lang="fr-FR" sz="2400" noProof="0" dirty="0"/>
              <a:t>Enregistrer si le patient souffre ou non d’essoufflement (difficulté ou respiration difficile).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71a3885e9c_0_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noProof="0" dirty="0"/>
              <a:t>Classifications de mobilité/activité </a:t>
            </a:r>
          </a:p>
        </p:txBody>
      </p:sp>
      <p:sp>
        <p:nvSpPr>
          <p:cNvPr id="270" name="Google Shape;270;g71a3885e9c_0_5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65125" lvl="0" indent="-354013" algn="just">
              <a:lnSpc>
                <a:spcPct val="100000"/>
              </a:lnSpc>
              <a:spcBef>
                <a:spcPts val="0"/>
              </a:spcBef>
              <a:spcAft>
                <a:spcPts val="600"/>
              </a:spcAft>
              <a:buSzPts val="2400"/>
            </a:pPr>
            <a:r>
              <a:rPr lang="fr-FR" sz="2400" b="1" noProof="0" dirty="0"/>
              <a:t>Marche indépendamment </a:t>
            </a:r>
            <a:r>
              <a:rPr lang="fr-FR" sz="2400" noProof="0" dirty="0"/>
              <a:t>: peut marcher seul sans aucune aide.</a:t>
            </a:r>
          </a:p>
          <a:p>
            <a:pPr marL="365125" lvl="0" indent="-354013" algn="just">
              <a:lnSpc>
                <a:spcPct val="100000"/>
              </a:lnSpc>
              <a:spcBef>
                <a:spcPts val="0"/>
              </a:spcBef>
              <a:spcAft>
                <a:spcPts val="600"/>
              </a:spcAft>
              <a:buSzPts val="2400"/>
            </a:pPr>
            <a:endParaRPr lang="fr-FR" sz="2400" noProof="0" dirty="0"/>
          </a:p>
          <a:p>
            <a:pPr marL="365125" lvl="0" indent="-354013" algn="just">
              <a:lnSpc>
                <a:spcPct val="100000"/>
              </a:lnSpc>
              <a:spcBef>
                <a:spcPts val="0"/>
              </a:spcBef>
              <a:spcAft>
                <a:spcPts val="600"/>
              </a:spcAft>
              <a:buSzPts val="2400"/>
            </a:pPr>
            <a:r>
              <a:rPr lang="fr-FR" sz="2400" b="1" noProof="0" dirty="0"/>
              <a:t>Promenades avec assistance </a:t>
            </a:r>
            <a:r>
              <a:rPr lang="fr-FR" sz="2400" noProof="0" dirty="0"/>
              <a:t>: a besoin d’aide pour marcher.</a:t>
            </a:r>
          </a:p>
          <a:p>
            <a:pPr marL="365125" lvl="0" indent="-354013" algn="just">
              <a:lnSpc>
                <a:spcPct val="100000"/>
              </a:lnSpc>
              <a:spcBef>
                <a:spcPts val="0"/>
              </a:spcBef>
              <a:spcAft>
                <a:spcPts val="600"/>
              </a:spcAft>
              <a:buSzPts val="2400"/>
            </a:pPr>
            <a:endParaRPr lang="fr-FR" sz="2400" b="1" noProof="0" dirty="0"/>
          </a:p>
          <a:p>
            <a:pPr marL="365125" lvl="0" indent="-354013" algn="just">
              <a:lnSpc>
                <a:spcPct val="100000"/>
              </a:lnSpc>
              <a:spcBef>
                <a:spcPts val="0"/>
              </a:spcBef>
              <a:spcAft>
                <a:spcPts val="600"/>
              </a:spcAft>
              <a:buSzPts val="2400"/>
            </a:pPr>
            <a:r>
              <a:rPr lang="fr-FR" sz="2400" b="1" noProof="0" dirty="0"/>
              <a:t>Nécessite une civière (« </a:t>
            </a:r>
            <a:r>
              <a:rPr lang="fr-FR" sz="2400" b="1" noProof="0" dirty="0" err="1"/>
              <a:t>gurney</a:t>
            </a:r>
            <a:r>
              <a:rPr lang="fr-FR" sz="2400" b="1" noProof="0" dirty="0"/>
              <a:t> » dans l’application) </a:t>
            </a:r>
            <a:r>
              <a:rPr lang="fr-FR" sz="2400" noProof="0" dirty="0"/>
              <a:t>: ne peut pas marcher du tout, même avec de l’aide.</a:t>
            </a:r>
          </a:p>
        </p:txBody>
      </p:sp>
    </p:spTree>
    <p:extLst>
      <p:ext uri="{BB962C8B-B14F-4D97-AF65-F5344CB8AC3E}">
        <p14:creationId xmlns:p14="http://schemas.microsoft.com/office/powerpoint/2010/main" val="421796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7E4AF79F-E322-C245-8703-D59DDF864FAC}"/>
              </a:ext>
            </a:extLst>
          </p:cNvPr>
          <p:cNvSpPr>
            <a:spLocks noGrp="1"/>
          </p:cNvSpPr>
          <p:nvPr>
            <p:ph type="title"/>
          </p:nvPr>
        </p:nvSpPr>
        <p:spPr/>
        <p:txBody>
          <a:bodyPr/>
          <a:lstStyle/>
          <a:p>
            <a:r>
              <a:rPr lang="fr-FR" b="1" noProof="0" dirty="0">
                <a:latin typeface="Avenir Black" panose="02000503020000020003" pitchFamily="2" charset="0"/>
              </a:rPr>
              <a:t>Les symptômes du COVID-19</a:t>
            </a:r>
          </a:p>
        </p:txBody>
      </p:sp>
      <p:sp>
        <p:nvSpPr>
          <p:cNvPr id="110" name="Google Shape;110;g71b81f9390_3_1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0"/>
              </a:spcBef>
              <a:spcAft>
                <a:spcPts val="600"/>
              </a:spcAft>
              <a:buClr>
                <a:schemeClr val="dk1"/>
              </a:buClr>
              <a:buSzPts val="2400"/>
              <a:buNone/>
            </a:pPr>
            <a:endParaRPr lang="fr-FR" sz="2400" noProof="0" dirty="0"/>
          </a:p>
          <a:p>
            <a:pPr marL="228600" lvl="0" indent="-50800" algn="l" rtl="0">
              <a:lnSpc>
                <a:spcPct val="100000"/>
              </a:lnSpc>
              <a:spcBef>
                <a:spcPts val="0"/>
              </a:spcBef>
              <a:spcAft>
                <a:spcPts val="600"/>
              </a:spcAft>
              <a:buClr>
                <a:schemeClr val="dk1"/>
              </a:buClr>
              <a:buSzPts val="2800"/>
              <a:buNone/>
            </a:pPr>
            <a:endParaRPr lang="fr-FR" sz="2400" noProof="0" dirty="0"/>
          </a:p>
          <a:p>
            <a:pPr marL="228600" lvl="0" indent="-50800" algn="l" rtl="0">
              <a:lnSpc>
                <a:spcPct val="100000"/>
              </a:lnSpc>
              <a:spcBef>
                <a:spcPts val="0"/>
              </a:spcBef>
              <a:spcAft>
                <a:spcPts val="600"/>
              </a:spcAft>
              <a:buClr>
                <a:schemeClr val="dk1"/>
              </a:buClr>
              <a:buSzPts val="2800"/>
              <a:buNone/>
            </a:pPr>
            <a:endParaRPr lang="fr-FR" sz="2400" noProof="0" dirty="0"/>
          </a:p>
        </p:txBody>
      </p:sp>
      <p:cxnSp>
        <p:nvCxnSpPr>
          <p:cNvPr id="19" name="Straight Connector 18">
            <a:extLst>
              <a:ext uri="{FF2B5EF4-FFF2-40B4-BE49-F238E27FC236}">
                <a16:creationId xmlns:a16="http://schemas.microsoft.com/office/drawing/2014/main" id="{4ABE7940-C379-4C02-ABB9-4AECB90EB7D0}"/>
              </a:ext>
            </a:extLst>
          </p:cNvPr>
          <p:cNvCxnSpPr/>
          <p:nvPr/>
        </p:nvCxnSpPr>
        <p:spPr>
          <a:xfrm>
            <a:off x="4120662" y="2198077"/>
            <a:ext cx="76200" cy="0"/>
          </a:xfrm>
          <a:prstGeom prst="line">
            <a:avLst/>
          </a:prstGeom>
          <a:ln>
            <a:solidFill>
              <a:srgbClr val="DCE8E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3ECFD8-D765-404E-806B-6FE072E26FC9}"/>
              </a:ext>
            </a:extLst>
          </p:cNvPr>
          <p:cNvCxnSpPr>
            <a:cxnSpLocks/>
          </p:cNvCxnSpPr>
          <p:nvPr/>
        </p:nvCxnSpPr>
        <p:spPr>
          <a:xfrm flipV="1">
            <a:off x="4120662" y="1869831"/>
            <a:ext cx="597876" cy="41323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0BF90CB4-1FC7-754C-A156-D74AEF8D9FD0}"/>
              </a:ext>
            </a:extLst>
          </p:cNvPr>
          <p:cNvSpPr txBox="1"/>
          <p:nvPr/>
        </p:nvSpPr>
        <p:spPr>
          <a:xfrm>
            <a:off x="838200" y="1691303"/>
            <a:ext cx="9144000" cy="4893647"/>
          </a:xfrm>
          <a:prstGeom prst="rect">
            <a:avLst/>
          </a:prstGeom>
          <a:noFill/>
        </p:spPr>
        <p:txBody>
          <a:bodyPr wrap="square" rtlCol="0">
            <a:spAutoFit/>
          </a:bodyPr>
          <a:lstStyle/>
          <a:p>
            <a:r>
              <a:rPr lang="fr-FR" sz="2400" b="1" dirty="0">
                <a:latin typeface="Avenir Book" panose="02000503020000020003" pitchFamily="2" charset="0"/>
              </a:rPr>
              <a:t>Symptômes les plus fréquemment rapportés :</a:t>
            </a:r>
          </a:p>
          <a:p>
            <a:pPr marL="285750" indent="-285750">
              <a:buFont typeface="Arial" panose="020B0604020202020204" pitchFamily="34" charset="0"/>
              <a:buChar char="•"/>
            </a:pPr>
            <a:r>
              <a:rPr lang="fr-FR" sz="2400" dirty="0">
                <a:latin typeface="Avenir Book" panose="02000503020000020003" pitchFamily="2" charset="0"/>
              </a:rPr>
              <a:t>Toux persistante</a:t>
            </a:r>
          </a:p>
          <a:p>
            <a:pPr marL="285750" indent="-285750">
              <a:buFont typeface="Arial" panose="020B0604020202020204" pitchFamily="34" charset="0"/>
              <a:buChar char="•"/>
            </a:pPr>
            <a:r>
              <a:rPr lang="fr-FR" sz="2400" dirty="0">
                <a:latin typeface="Avenir Book" panose="02000503020000020003" pitchFamily="2" charset="0"/>
              </a:rPr>
              <a:t>Fièvre</a:t>
            </a:r>
          </a:p>
          <a:p>
            <a:pPr marL="285750" indent="-285750">
              <a:buFont typeface="Arial" panose="020B0604020202020204" pitchFamily="34" charset="0"/>
              <a:buChar char="•"/>
            </a:pPr>
            <a:r>
              <a:rPr lang="fr-FR" sz="2400" dirty="0">
                <a:latin typeface="Avenir Book" panose="02000503020000020003" pitchFamily="2" charset="0"/>
              </a:rPr>
              <a:t>Essoufflement</a:t>
            </a:r>
          </a:p>
          <a:p>
            <a:pPr marL="285750" indent="-285750">
              <a:buFont typeface="Arial" panose="020B0604020202020204" pitchFamily="34" charset="0"/>
              <a:buChar char="•"/>
            </a:pPr>
            <a:r>
              <a:rPr lang="fr-FR" sz="2400" dirty="0">
                <a:latin typeface="Avenir Book" panose="02000503020000020003" pitchFamily="2" charset="0"/>
              </a:rPr>
              <a:t>Fatigue</a:t>
            </a:r>
          </a:p>
          <a:p>
            <a:pPr marL="285750" indent="-285750">
              <a:buFont typeface="Arial" panose="020B0604020202020204" pitchFamily="34" charset="0"/>
              <a:buChar char="•"/>
            </a:pPr>
            <a:r>
              <a:rPr lang="fr-FR" sz="2400" dirty="0">
                <a:latin typeface="Avenir Book" panose="02000503020000020003" pitchFamily="2" charset="0"/>
              </a:rPr>
              <a:t>Perte du goût ou de l’odorat</a:t>
            </a:r>
          </a:p>
          <a:p>
            <a:pPr marL="285750" indent="-285750">
              <a:buFont typeface="Arial" panose="020B0604020202020204" pitchFamily="34" charset="0"/>
              <a:buChar char="•"/>
            </a:pPr>
            <a:endParaRPr lang="fr-FR" sz="2400" dirty="0">
              <a:latin typeface="Avenir Book" panose="02000503020000020003" pitchFamily="2" charset="0"/>
            </a:endParaRPr>
          </a:p>
          <a:p>
            <a:r>
              <a:rPr lang="fr-FR" sz="2400" b="1" dirty="0">
                <a:latin typeface="Avenir Book" panose="02000503020000020003" pitchFamily="2" charset="0"/>
              </a:rPr>
              <a:t>Symptômes moins courants :</a:t>
            </a:r>
          </a:p>
          <a:p>
            <a:pPr marL="285750" indent="-285750">
              <a:buFont typeface="Arial" panose="020B0604020202020204" pitchFamily="34" charset="0"/>
              <a:buChar char="•"/>
            </a:pPr>
            <a:r>
              <a:rPr lang="fr-FR" sz="2400" dirty="0">
                <a:latin typeface="Avenir Book" panose="02000503020000020003" pitchFamily="2" charset="0"/>
              </a:rPr>
              <a:t>Maux et douleurs</a:t>
            </a:r>
          </a:p>
          <a:p>
            <a:pPr marL="285750" indent="-285750">
              <a:buFont typeface="Arial" panose="020B0604020202020204" pitchFamily="34" charset="0"/>
              <a:buChar char="•"/>
            </a:pPr>
            <a:r>
              <a:rPr lang="fr-FR" sz="2400" dirty="0">
                <a:latin typeface="Avenir Book" panose="02000503020000020003" pitchFamily="2" charset="0"/>
              </a:rPr>
              <a:t>Gorge irritée</a:t>
            </a:r>
          </a:p>
          <a:p>
            <a:pPr marL="285750" indent="-285750">
              <a:buFont typeface="Arial" panose="020B0604020202020204" pitchFamily="34" charset="0"/>
              <a:buChar char="•"/>
            </a:pPr>
            <a:r>
              <a:rPr lang="fr-FR" sz="2400" dirty="0">
                <a:latin typeface="Avenir Book" panose="02000503020000020003" pitchFamily="2" charset="0"/>
              </a:rPr>
              <a:t>Diarrhée</a:t>
            </a:r>
          </a:p>
          <a:p>
            <a:pPr marL="285750" indent="-285750">
              <a:buFont typeface="Arial" panose="020B0604020202020204" pitchFamily="34" charset="0"/>
              <a:buChar char="•"/>
            </a:pPr>
            <a:r>
              <a:rPr lang="fr-FR" sz="2400" dirty="0">
                <a:latin typeface="Avenir Book" panose="02000503020000020003" pitchFamily="2" charset="0"/>
              </a:rPr>
              <a:t>Douleur abdominale</a:t>
            </a:r>
          </a:p>
          <a:p>
            <a:pPr marL="285750" indent="-285750">
              <a:buFont typeface="Arial" panose="020B0604020202020204" pitchFamily="34" charset="0"/>
              <a:buChar char="•"/>
            </a:pPr>
            <a:r>
              <a:rPr lang="fr-FR" sz="2400" dirty="0">
                <a:latin typeface="Avenir Book" panose="02000503020000020003" pitchFamily="2" charset="0"/>
              </a:rPr>
              <a:t>Maux de tête</a:t>
            </a:r>
          </a:p>
        </p:txBody>
      </p:sp>
      <p:pic>
        <p:nvPicPr>
          <p:cNvPr id="5" name="Picture 4" descr="A close up of a sign&#10;&#10;Description automatically generated">
            <a:extLst>
              <a:ext uri="{FF2B5EF4-FFF2-40B4-BE49-F238E27FC236}">
                <a16:creationId xmlns:a16="http://schemas.microsoft.com/office/drawing/2014/main" id="{D99F1FBE-4626-C543-83C9-30E77842B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288" y="2770286"/>
            <a:ext cx="1885370" cy="1885370"/>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0494D59A-1797-C14C-8FF5-BCE1F078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3658" y="1032878"/>
            <a:ext cx="1948685" cy="1948685"/>
          </a:xfrm>
          <a:prstGeom prst="rect">
            <a:avLst/>
          </a:prstGeom>
        </p:spPr>
      </p:pic>
      <p:pic>
        <p:nvPicPr>
          <p:cNvPr id="9" name="Picture 8" descr="A close up of a sign&#10;&#10;Description automatically generated">
            <a:extLst>
              <a:ext uri="{FF2B5EF4-FFF2-40B4-BE49-F238E27FC236}">
                <a16:creationId xmlns:a16="http://schemas.microsoft.com/office/drawing/2014/main" id="{D0C7C756-E429-334D-A239-BCAC3DF10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9846" y="4444378"/>
            <a:ext cx="1927580" cy="192758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8AF051-147B-420E-A675-CA210824F552}"/>
              </a:ext>
            </a:extLst>
          </p:cNvPr>
          <p:cNvSpPr/>
          <p:nvPr/>
        </p:nvSpPr>
        <p:spPr>
          <a:xfrm>
            <a:off x="956345" y="511728"/>
            <a:ext cx="10150679" cy="107379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venir Book" panose="02000503020000020003" pitchFamily="2" charset="0"/>
            </a:endParaRPr>
          </a:p>
        </p:txBody>
      </p:sp>
      <p:sp>
        <p:nvSpPr>
          <p:cNvPr id="2" name="Title 1">
            <a:extLst>
              <a:ext uri="{FF2B5EF4-FFF2-40B4-BE49-F238E27FC236}">
                <a16:creationId xmlns:a16="http://schemas.microsoft.com/office/drawing/2014/main" id="{472D8CB0-2F18-413D-941D-1E11BE23F14C}"/>
              </a:ext>
            </a:extLst>
          </p:cNvPr>
          <p:cNvSpPr>
            <a:spLocks noGrp="1"/>
          </p:cNvSpPr>
          <p:nvPr>
            <p:ph type="title"/>
          </p:nvPr>
        </p:nvSpPr>
        <p:spPr/>
        <p:txBody>
          <a:bodyPr/>
          <a:lstStyle/>
          <a:p>
            <a:pPr algn="ctr"/>
            <a:r>
              <a:rPr lang="fr-FR" b="1" noProof="0" dirty="0"/>
              <a:t>Cas bénins / modérés</a:t>
            </a:r>
          </a:p>
        </p:txBody>
      </p:sp>
      <p:sp>
        <p:nvSpPr>
          <p:cNvPr id="3" name="Content Placeholder 2">
            <a:extLst>
              <a:ext uri="{FF2B5EF4-FFF2-40B4-BE49-F238E27FC236}">
                <a16:creationId xmlns:a16="http://schemas.microsoft.com/office/drawing/2014/main" id="{BC8D864B-815A-407A-90B1-E9A740D49082}"/>
              </a:ext>
            </a:extLst>
          </p:cNvPr>
          <p:cNvSpPr>
            <a:spLocks noGrp="1"/>
          </p:cNvSpPr>
          <p:nvPr>
            <p:ph idx="1"/>
          </p:nvPr>
        </p:nvSpPr>
        <p:spPr>
          <a:xfrm>
            <a:off x="956345" y="2448761"/>
            <a:ext cx="10515600" cy="4351338"/>
          </a:xfrm>
        </p:spPr>
        <p:txBody>
          <a:bodyPr/>
          <a:lstStyle/>
          <a:p>
            <a:r>
              <a:rPr lang="fr-FR" noProof="0" dirty="0"/>
              <a:t>80 % des patients affectés.</a:t>
            </a:r>
          </a:p>
          <a:p>
            <a:r>
              <a:rPr lang="fr-FR" noProof="0" dirty="0"/>
              <a:t>Moins susceptibles d’avoir besoin d’oxygène.</a:t>
            </a:r>
          </a:p>
          <a:p>
            <a:r>
              <a:rPr lang="fr-FR" noProof="0" dirty="0"/>
              <a:t>Peuvent être pris en charge à la maison.</a:t>
            </a:r>
          </a:p>
          <a:p>
            <a:r>
              <a:rPr lang="fr-FR" noProof="0" dirty="0"/>
              <a:t>Besoin d’être conseillés pour </a:t>
            </a:r>
            <a:r>
              <a:rPr lang="fr-FR" b="1" noProof="0" dirty="0"/>
              <a:t>s’isoler.</a:t>
            </a:r>
          </a:p>
          <a:p>
            <a:r>
              <a:rPr lang="fr-FR" b="1" noProof="0" dirty="0"/>
              <a:t>Peuvent avoir une détérioration de leur état.</a:t>
            </a:r>
          </a:p>
          <a:p>
            <a:endParaRPr lang="fr-FR" noProof="0" dirty="0"/>
          </a:p>
        </p:txBody>
      </p:sp>
    </p:spTree>
    <p:extLst>
      <p:ext uri="{BB962C8B-B14F-4D97-AF65-F5344CB8AC3E}">
        <p14:creationId xmlns:p14="http://schemas.microsoft.com/office/powerpoint/2010/main" val="1859580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23F93-2532-403E-862B-1DBBF3660C81}"/>
              </a:ext>
            </a:extLst>
          </p:cNvPr>
          <p:cNvSpPr>
            <a:spLocks noGrp="1"/>
          </p:cNvSpPr>
          <p:nvPr>
            <p:ph idx="1"/>
          </p:nvPr>
        </p:nvSpPr>
        <p:spPr>
          <a:xfrm>
            <a:off x="838200" y="2506662"/>
            <a:ext cx="10515600" cy="4351338"/>
          </a:xfrm>
        </p:spPr>
        <p:txBody>
          <a:bodyPr/>
          <a:lstStyle/>
          <a:p>
            <a:r>
              <a:rPr lang="fr-FR" noProof="0" dirty="0"/>
              <a:t>15 % des patients.</a:t>
            </a:r>
          </a:p>
          <a:p>
            <a:r>
              <a:rPr lang="fr-FR" noProof="0" dirty="0"/>
              <a:t>Ont besoin d’oxygène et de soins infirmiers.</a:t>
            </a:r>
          </a:p>
          <a:p>
            <a:r>
              <a:rPr lang="fr-FR" noProof="0" dirty="0"/>
              <a:t>Doivent être pris en charge au </a:t>
            </a:r>
            <a:r>
              <a:rPr lang="fr-FR" noProof="0" dirty="0" err="1"/>
              <a:t>CSRef</a:t>
            </a:r>
            <a:r>
              <a:rPr lang="fr-FR" noProof="0" dirty="0"/>
              <a:t> ou au centre de traitement.</a:t>
            </a:r>
          </a:p>
          <a:p>
            <a:endParaRPr lang="fr-FR" noProof="0" dirty="0"/>
          </a:p>
        </p:txBody>
      </p:sp>
      <p:sp>
        <p:nvSpPr>
          <p:cNvPr id="4" name="Title 3">
            <a:extLst>
              <a:ext uri="{FF2B5EF4-FFF2-40B4-BE49-F238E27FC236}">
                <a16:creationId xmlns:a16="http://schemas.microsoft.com/office/drawing/2014/main" id="{1667605E-1068-45B8-B7C2-5A1A399570C0}"/>
              </a:ext>
            </a:extLst>
          </p:cNvPr>
          <p:cNvSpPr>
            <a:spLocks noGrp="1"/>
          </p:cNvSpPr>
          <p:nvPr>
            <p:ph type="title"/>
          </p:nvPr>
        </p:nvSpPr>
        <p:spPr>
          <a:xfrm>
            <a:off x="838200" y="365125"/>
            <a:ext cx="10515600" cy="13255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solidFill>
                <a:latin typeface="Avenir Black" panose="02000503020000020003" pitchFamily="2" charset="0"/>
              </a:rPr>
              <a:t>Cas sévères</a:t>
            </a:r>
          </a:p>
        </p:txBody>
      </p:sp>
    </p:spTree>
    <p:extLst>
      <p:ext uri="{BB962C8B-B14F-4D97-AF65-F5344CB8AC3E}">
        <p14:creationId xmlns:p14="http://schemas.microsoft.com/office/powerpoint/2010/main" val="112352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728C6-E2F0-4CCE-9D8C-705138A4CDA1}"/>
              </a:ext>
            </a:extLst>
          </p:cNvPr>
          <p:cNvSpPr>
            <a:spLocks noGrp="1"/>
          </p:cNvSpPr>
          <p:nvPr>
            <p:ph idx="1"/>
          </p:nvPr>
        </p:nvSpPr>
        <p:spPr>
          <a:xfrm>
            <a:off x="838200" y="2900446"/>
            <a:ext cx="10515600" cy="4351338"/>
          </a:xfrm>
        </p:spPr>
        <p:txBody>
          <a:bodyPr/>
          <a:lstStyle/>
          <a:p>
            <a:r>
              <a:rPr lang="fr-FR" noProof="0" dirty="0"/>
              <a:t>5 % des patients.</a:t>
            </a:r>
          </a:p>
          <a:p>
            <a:r>
              <a:rPr lang="fr-FR" noProof="0" dirty="0"/>
              <a:t>Doivent être transférés dans un centre de traitement.</a:t>
            </a:r>
          </a:p>
        </p:txBody>
      </p:sp>
      <p:sp>
        <p:nvSpPr>
          <p:cNvPr id="4" name="Title 3">
            <a:extLst>
              <a:ext uri="{FF2B5EF4-FFF2-40B4-BE49-F238E27FC236}">
                <a16:creationId xmlns:a16="http://schemas.microsoft.com/office/drawing/2014/main" id="{D43C2F82-1AAC-4AEF-8CE3-DE5C57BC2774}"/>
              </a:ext>
            </a:extLst>
          </p:cNvPr>
          <p:cNvSpPr>
            <a:spLocks noGrp="1"/>
          </p:cNvSpPr>
          <p:nvPr>
            <p:ph type="title"/>
          </p:nvPr>
        </p:nvSpPr>
        <p:spPr>
          <a:xfrm>
            <a:off x="838200" y="365125"/>
            <a:ext cx="10515600" cy="13255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noProof="0" dirty="0">
                <a:solidFill>
                  <a:schemeClr val="tx1"/>
                </a:solidFill>
                <a:latin typeface="Avenir Black" panose="02000503020000020003" pitchFamily="2" charset="0"/>
              </a:rPr>
              <a:t>Cas critiques</a:t>
            </a:r>
          </a:p>
        </p:txBody>
      </p:sp>
    </p:spTree>
    <p:extLst>
      <p:ext uri="{BB962C8B-B14F-4D97-AF65-F5344CB8AC3E}">
        <p14:creationId xmlns:p14="http://schemas.microsoft.com/office/powerpoint/2010/main" val="1719234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3" name="Picture 2">
            <a:extLst>
              <a:ext uri="{FF2B5EF4-FFF2-40B4-BE49-F238E27FC236}">
                <a16:creationId xmlns:a16="http://schemas.microsoft.com/office/drawing/2014/main" id="{00324380-B3A8-429E-87CA-7C9F1D84891B}"/>
              </a:ext>
            </a:extLst>
          </p:cNvPr>
          <p:cNvPicPr>
            <a:picLocks noChangeAspect="1"/>
          </p:cNvPicPr>
          <p:nvPr/>
        </p:nvPicPr>
        <p:blipFill>
          <a:blip r:embed="rId3"/>
          <a:stretch>
            <a:fillRect/>
          </a:stretch>
        </p:blipFill>
        <p:spPr>
          <a:xfrm>
            <a:off x="6395439" y="1792319"/>
            <a:ext cx="5405893" cy="3273361"/>
          </a:xfrm>
          <a:prstGeom prst="rect">
            <a:avLst/>
          </a:prstGeom>
        </p:spPr>
      </p:pic>
      <p:pic>
        <p:nvPicPr>
          <p:cNvPr id="5" name="Picture 4" descr="A screenshot of a cell phone  Description automatically generated">
            <a:extLst>
              <a:ext uri="{FF2B5EF4-FFF2-40B4-BE49-F238E27FC236}">
                <a16:creationId xmlns:a16="http://schemas.microsoft.com/office/drawing/2014/main" id="{3D13C35B-046A-3D4E-8E50-6E112F8EB7BA}"/>
              </a:ext>
            </a:extLst>
          </p:cNvPr>
          <p:cNvPicPr>
            <a:picLocks noChangeAspect="1"/>
          </p:cNvPicPr>
          <p:nvPr/>
        </p:nvPicPr>
        <p:blipFill rotWithShape="1">
          <a:blip r:embed="rId4"/>
          <a:srcRect t="3208" r="4107"/>
          <a:stretch/>
        </p:blipFill>
        <p:spPr>
          <a:xfrm>
            <a:off x="84687" y="1953435"/>
            <a:ext cx="6011313" cy="2951130"/>
          </a:xfrm>
          <a:prstGeom prst="rect">
            <a:avLst/>
          </a:prstGeom>
        </p:spPr>
      </p:pic>
    </p:spTree>
    <p:extLst>
      <p:ext uri="{BB962C8B-B14F-4D97-AF65-F5344CB8AC3E}">
        <p14:creationId xmlns:p14="http://schemas.microsoft.com/office/powerpoint/2010/main" val="4259314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0"/>
          <p:cNvSpPr txBox="1">
            <a:spLocks noGrp="1"/>
          </p:cNvSpPr>
          <p:nvPr>
            <p:ph type="title"/>
          </p:nvPr>
        </p:nvSpPr>
        <p:spPr>
          <a:prstGeom prst="rect">
            <a:avLst/>
          </a:prstGeom>
          <a:ln>
            <a:noFill/>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1800"/>
              <a:buNone/>
            </a:pPr>
            <a:r>
              <a:rPr lang="fr-FR" noProof="0" dirty="0">
                <a:solidFill>
                  <a:schemeClr val="tx1"/>
                </a:solidFill>
                <a:latin typeface="Avenir Book" panose="02000503020000020003" pitchFamily="2" charset="0"/>
              </a:rPr>
              <a:t>La réévaluation est la clé</a:t>
            </a:r>
          </a:p>
        </p:txBody>
      </p:sp>
      <p:sp>
        <p:nvSpPr>
          <p:cNvPr id="308" name="Google Shape;308;p3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65125" lvl="0" indent="-354013">
              <a:lnSpc>
                <a:spcPct val="100000"/>
              </a:lnSpc>
              <a:spcBef>
                <a:spcPts val="0"/>
              </a:spcBef>
              <a:spcAft>
                <a:spcPts val="600"/>
              </a:spcAft>
              <a:buSzPts val="2400"/>
            </a:pPr>
            <a:r>
              <a:rPr lang="fr-FR" sz="2400" noProof="0" dirty="0"/>
              <a:t>L’évaluation de la gravité est un processus continu.</a:t>
            </a:r>
          </a:p>
          <a:p>
            <a:pPr marL="365125" lvl="0" indent="-354013">
              <a:lnSpc>
                <a:spcPct val="100000"/>
              </a:lnSpc>
              <a:spcBef>
                <a:spcPts val="0"/>
              </a:spcBef>
              <a:spcAft>
                <a:spcPts val="600"/>
              </a:spcAft>
              <a:buSzPts val="2400"/>
            </a:pPr>
            <a:r>
              <a:rPr lang="fr-FR" sz="2400" noProof="0" dirty="0"/>
              <a:t>Les patients initialement classés comme modérés ou sévères peuvent subir une aggravation de leur état.</a:t>
            </a:r>
          </a:p>
          <a:p>
            <a:pPr marL="365125" lvl="0" indent="-354013">
              <a:lnSpc>
                <a:spcPct val="100000"/>
              </a:lnSpc>
              <a:spcBef>
                <a:spcPts val="0"/>
              </a:spcBef>
              <a:spcAft>
                <a:spcPts val="600"/>
              </a:spcAft>
              <a:buSzPts val="2400"/>
            </a:pPr>
            <a:r>
              <a:rPr lang="fr-FR" sz="2400" noProof="0" dirty="0"/>
              <a:t>Veillez à ce que les patients en attente soient régulièrement réévalués. </a:t>
            </a:r>
          </a:p>
          <a:p>
            <a:pPr marL="365125" lvl="0" indent="-354013">
              <a:lnSpc>
                <a:spcPct val="100000"/>
              </a:lnSpc>
              <a:spcBef>
                <a:spcPts val="0"/>
              </a:spcBef>
              <a:spcAft>
                <a:spcPts val="600"/>
              </a:spcAft>
              <a:buSzPts val="2400"/>
            </a:pPr>
            <a:r>
              <a:rPr lang="fr-FR" sz="2400" noProof="0" dirty="0"/>
              <a:t>Veillez à ce que les patients en attente puissent accéder au personnel pour signaler une aggravation des symptômes.</a:t>
            </a:r>
          </a:p>
          <a:p>
            <a:pPr marL="365125" lvl="0" indent="-354013">
              <a:lnSpc>
                <a:spcPct val="100000"/>
              </a:lnSpc>
              <a:spcBef>
                <a:spcPts val="0"/>
              </a:spcBef>
              <a:spcAft>
                <a:spcPts val="600"/>
              </a:spcAft>
              <a:buSzPts val="2400"/>
            </a:pPr>
            <a:r>
              <a:rPr lang="fr-FR" sz="2400" noProof="0" dirty="0"/>
              <a:t>Assurez un mécanisme permettant au personnel d’alerter un clinicien principal d’une aggravation d’état.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xEl>
                                              <p:pRg st="1" end="1"/>
                                            </p:txEl>
                                          </p:spTgt>
                                        </p:tgtEl>
                                        <p:attrNameLst>
                                          <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xEl>
                                              <p:pRg st="2" end="2"/>
                                            </p:txEl>
                                          </p:spTgt>
                                        </p:tgtEl>
                                        <p:attrNameLst>
                                          <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xEl>
                                              <p:pRg st="3" end="3"/>
                                            </p:txEl>
                                          </p:spTgt>
                                        </p:tgtEl>
                                        <p:attrNameLst>
                                          <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
                                            <p:txEl>
                                              <p:pRg st="4" end="4"/>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31"/>
          <p:cNvSpPr txBox="1">
            <a:spLocks noGrp="1"/>
          </p:cNvSpPr>
          <p:nvPr>
            <p:ph type="title"/>
          </p:nvPr>
        </p:nvSpPr>
        <p:spPr>
          <a:prstGeom prst="rect">
            <a:avLst/>
          </a:prstGeom>
          <a:noFill/>
          <a:ln w="38100" cap="flat" cmpd="sng">
            <a:noFill/>
            <a:prstDash val="solid"/>
            <a:miter lim="800000"/>
            <a:headEnd type="none" w="sm" len="sm"/>
            <a:tailEnd type="none" w="sm" len="sm"/>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1800"/>
              <a:buNone/>
            </a:pPr>
            <a:r>
              <a:rPr lang="fr-FR" noProof="0" dirty="0">
                <a:solidFill>
                  <a:schemeClr val="tx1"/>
                </a:solidFill>
              </a:rPr>
              <a:t>Documentation</a:t>
            </a:r>
          </a:p>
        </p:txBody>
      </p:sp>
      <p:sp>
        <p:nvSpPr>
          <p:cNvPr id="313" name="Google Shape;313;p3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65125" lvl="0" indent="-354013">
              <a:lnSpc>
                <a:spcPct val="100000"/>
              </a:lnSpc>
              <a:spcBef>
                <a:spcPts val="0"/>
              </a:spcBef>
              <a:spcAft>
                <a:spcPts val="600"/>
              </a:spcAft>
              <a:buSzPts val="2400"/>
            </a:pPr>
            <a:r>
              <a:rPr lang="fr-FR" sz="2400" noProof="0" dirty="0"/>
              <a:t>Enregistrez les informations essentielles :</a:t>
            </a:r>
          </a:p>
          <a:p>
            <a:pPr marL="822325" lvl="1" indent="-354013">
              <a:lnSpc>
                <a:spcPct val="100000"/>
              </a:lnSpc>
              <a:spcBef>
                <a:spcPts val="0"/>
              </a:spcBef>
              <a:spcAft>
                <a:spcPts val="600"/>
              </a:spcAft>
              <a:buSzPts val="2400"/>
            </a:pPr>
            <a:r>
              <a:rPr lang="fr-FR" sz="2000" noProof="0" dirty="0"/>
              <a:t>Nom du patient et nom du prestataire de soins de santé.</a:t>
            </a:r>
          </a:p>
          <a:p>
            <a:pPr marL="822325" lvl="1" indent="-354013">
              <a:lnSpc>
                <a:spcPct val="100000"/>
              </a:lnSpc>
              <a:spcBef>
                <a:spcPts val="0"/>
              </a:spcBef>
              <a:spcAft>
                <a:spcPts val="600"/>
              </a:spcAft>
              <a:buSzPts val="2400"/>
            </a:pPr>
            <a:r>
              <a:rPr lang="fr-FR" sz="2000" noProof="0" dirty="0"/>
              <a:t>Score de gravité et catégorie.</a:t>
            </a:r>
          </a:p>
          <a:p>
            <a:pPr marL="365125" lvl="0" indent="-354013">
              <a:lnSpc>
                <a:spcPct val="100000"/>
              </a:lnSpc>
              <a:spcBef>
                <a:spcPts val="0"/>
              </a:spcBef>
              <a:spcAft>
                <a:spcPts val="600"/>
              </a:spcAft>
              <a:buSzPts val="2400"/>
            </a:pPr>
            <a:endParaRPr lang="fr-FR" sz="2400" noProof="0" dirty="0"/>
          </a:p>
          <a:p>
            <a:pPr marL="365125" indent="-354013">
              <a:lnSpc>
                <a:spcPct val="100000"/>
              </a:lnSpc>
              <a:spcBef>
                <a:spcPts val="0"/>
              </a:spcBef>
              <a:spcAft>
                <a:spcPts val="600"/>
              </a:spcAft>
              <a:buSzPts val="2400"/>
            </a:pPr>
            <a:r>
              <a:rPr lang="fr-FR" sz="2400" noProof="0" dirty="0"/>
              <a:t>Papier : évaluez directement sur le formulaire.</a:t>
            </a:r>
          </a:p>
          <a:p>
            <a:pPr marL="822325" lvl="1" indent="-354013">
              <a:lnSpc>
                <a:spcPct val="100000"/>
              </a:lnSpc>
              <a:spcBef>
                <a:spcPts val="0"/>
              </a:spcBef>
              <a:spcAft>
                <a:spcPts val="600"/>
              </a:spcAft>
              <a:buSzPts val="2400"/>
            </a:pPr>
            <a:r>
              <a:rPr lang="fr-FR" sz="2000" noProof="0" dirty="0"/>
              <a:t>Le formulaire doit être bref et portable et doit faire partie du dossier du patient.</a:t>
            </a:r>
          </a:p>
          <a:p>
            <a:pPr marL="365125" lvl="0" indent="-354013">
              <a:lnSpc>
                <a:spcPct val="100000"/>
              </a:lnSpc>
              <a:spcBef>
                <a:spcPts val="0"/>
              </a:spcBef>
              <a:spcAft>
                <a:spcPts val="600"/>
              </a:spcAft>
              <a:buSzPts val="2400"/>
            </a:pPr>
            <a:r>
              <a:rPr lang="fr-FR" sz="2400" noProof="0" dirty="0"/>
              <a:t>Application : assurez-vous que la gravité est inscrite dans le dossier du patient. </a:t>
            </a:r>
          </a:p>
          <a:p>
            <a:pPr marL="0" lvl="0" indent="0" algn="l" rtl="0">
              <a:lnSpc>
                <a:spcPct val="100000"/>
              </a:lnSpc>
              <a:spcBef>
                <a:spcPts val="1000"/>
              </a:spcBef>
              <a:spcAft>
                <a:spcPts val="600"/>
              </a:spcAft>
              <a:buSzPts val="1800"/>
              <a:buNone/>
            </a:pPr>
            <a:endParaRPr lang="fr-FR" sz="24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3">
                                            <p:txEl>
                                              <p:pRg st="1" end="1"/>
                                            </p:txEl>
                                          </p:spTgt>
                                        </p:tgtEl>
                                        <p:attrNameLst>
                                          <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
                                            <p:txEl>
                                              <p:pRg st="2" end="2"/>
                                            </p:txEl>
                                          </p:spTgt>
                                        </p:tgtEl>
                                        <p:attrNameLst>
                                          <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3">
                                            <p:txEl>
                                              <p:pRg st="4" end="4"/>
                                            </p:txEl>
                                          </p:spTgt>
                                        </p:tgtEl>
                                        <p:attrNameLst>
                                          <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3">
                                            <p:txEl>
                                              <p:pRg st="5" end="5"/>
                                            </p:txEl>
                                          </p:spTgt>
                                        </p:tgtEl>
                                        <p:attrNameLst>
                                          <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
                                            <p:txEl>
                                              <p:pRg st="6" end="6"/>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71b81f9390_3_51"/>
          <p:cNvSpPr txBox="1">
            <a:spLocks noGrp="1"/>
          </p:cNvSpPr>
          <p:nvPr>
            <p:ph type="title"/>
          </p:nvPr>
        </p:nvSpPr>
        <p:spPr>
          <a:prstGeom prst="rect">
            <a:avLst/>
          </a:prstGeom>
          <a:no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1800"/>
              <a:buNone/>
            </a:pPr>
            <a:r>
              <a:rPr lang="fr-FR" noProof="0" dirty="0">
                <a:solidFill>
                  <a:schemeClr val="tx1"/>
                </a:solidFill>
              </a:rPr>
              <a:t>Cas pratiques</a:t>
            </a:r>
          </a:p>
        </p:txBody>
      </p:sp>
      <p:sp>
        <p:nvSpPr>
          <p:cNvPr id="337" name="Google Shape;337;g71b81f9390_3_5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600"/>
              </a:spcAft>
              <a:buNone/>
            </a:pPr>
            <a:r>
              <a:rPr lang="fr-FR" sz="2400" noProof="0" dirty="0"/>
              <a:t>Maintenant, mettons en pratique ce que nous avons appris !</a:t>
            </a:r>
          </a:p>
          <a:p>
            <a:pPr marL="0" lvl="0" indent="0" algn="ctr" rtl="0">
              <a:lnSpc>
                <a:spcPct val="100000"/>
              </a:lnSpc>
              <a:spcBef>
                <a:spcPts val="0"/>
              </a:spcBef>
              <a:spcAft>
                <a:spcPts val="600"/>
              </a:spcAft>
              <a:buNone/>
            </a:pPr>
            <a:endParaRPr lang="fr-FR" sz="2400" i="1" noProof="0" dirty="0"/>
          </a:p>
          <a:p>
            <a:pPr marL="0" lvl="0" indent="0" rtl="0">
              <a:lnSpc>
                <a:spcPct val="100000"/>
              </a:lnSpc>
              <a:spcBef>
                <a:spcPts val="0"/>
              </a:spcBef>
              <a:spcAft>
                <a:spcPts val="600"/>
              </a:spcAft>
              <a:buNone/>
            </a:pPr>
            <a:r>
              <a:rPr lang="fr-FR" sz="2400" i="1" noProof="0" dirty="0"/>
              <a:t>Utilisez l’outil du score de gravité du COVID-19 pour déterminer la gravité de la maladie et décrire les actions à entreprendre dans chacun des cas suivants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3074" name="Picture 2"/>
          <p:cNvPicPr>
            <a:picLocks noChangeAspect="1" noChangeArrowheads="1"/>
          </p:cNvPicPr>
          <p:nvPr/>
        </p:nvPicPr>
        <p:blipFill>
          <a:blip r:embed="rId3"/>
          <a:srcRect t="10242"/>
          <a:stretch>
            <a:fillRect/>
          </a:stretch>
        </p:blipFill>
        <p:spPr bwMode="auto">
          <a:xfrm>
            <a:off x="3204450" y="9204"/>
            <a:ext cx="5897566" cy="6858000"/>
          </a:xfrm>
          <a:prstGeom prst="rect">
            <a:avLst/>
          </a:prstGeom>
          <a:noFill/>
          <a:ln w="9525">
            <a:noFill/>
            <a:miter lim="800000"/>
            <a:headEnd/>
            <a:tailEnd/>
          </a:ln>
        </p:spPr>
      </p:pic>
      <p:sp>
        <p:nvSpPr>
          <p:cNvPr id="256" name="Google Shape;256;g71b81f9390_4_58"/>
          <p:cNvSpPr txBox="1"/>
          <p:nvPr/>
        </p:nvSpPr>
        <p:spPr>
          <a:xfrm>
            <a:off x="6366062" y="4834726"/>
            <a:ext cx="455788" cy="2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0000"/>
                </a:solidFill>
                <a:latin typeface="Avenir Book" panose="02000503020000020003" pitchFamily="2" charset="0"/>
                <a:ea typeface="Roboto"/>
                <a:cs typeface="Roboto"/>
                <a:sym typeface="Roboto"/>
              </a:rPr>
              <a:t>5</a:t>
            </a:r>
            <a:endParaRPr dirty="0">
              <a:solidFill>
                <a:srgbClr val="FF0000"/>
              </a:solidFill>
              <a:latin typeface="Avenir Book" panose="02000503020000020003" pitchFamily="2" charset="0"/>
              <a:ea typeface="Roboto"/>
              <a:cs typeface="Roboto"/>
              <a:sym typeface="Roboto"/>
            </a:endParaRPr>
          </a:p>
        </p:txBody>
      </p:sp>
      <p:sp>
        <p:nvSpPr>
          <p:cNvPr id="258" name="Google Shape;258;g71b81f9390_4_58"/>
          <p:cNvSpPr/>
          <p:nvPr/>
        </p:nvSpPr>
        <p:spPr>
          <a:xfrm>
            <a:off x="6428054" y="3500196"/>
            <a:ext cx="192741" cy="21280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venir Book" panose="02000503020000020003" pitchFamily="2" charset="0"/>
            </a:endParaRPr>
          </a:p>
        </p:txBody>
      </p:sp>
      <p:sp>
        <p:nvSpPr>
          <p:cNvPr id="261" name="Google Shape;261;g71b81f9390_4_58"/>
          <p:cNvSpPr txBox="1"/>
          <p:nvPr/>
        </p:nvSpPr>
        <p:spPr>
          <a:xfrm>
            <a:off x="587435" y="936557"/>
            <a:ext cx="2850536" cy="26700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chemeClr val="tx1"/>
                </a:solidFill>
                <a:latin typeface="Avenir Book" panose="02000503020000020003" pitchFamily="2" charset="0"/>
                <a:ea typeface="Roboto"/>
                <a:cs typeface="Roboto"/>
                <a:sym typeface="Roboto"/>
              </a:rPr>
              <a:t>EXEMPLE </a:t>
            </a:r>
            <a:r>
              <a:rPr lang="en-US" sz="1600" dirty="0">
                <a:latin typeface="Avenir Book" panose="02000503020000020003" pitchFamily="2" charset="0"/>
                <a:ea typeface="Roboto"/>
                <a:cs typeface="Roboto"/>
                <a:sym typeface="Roboto"/>
              </a:rPr>
              <a:t>: </a:t>
            </a:r>
          </a:p>
          <a:p>
            <a:pPr marL="0" lvl="0" indent="0" algn="l" rtl="0">
              <a:spcBef>
                <a:spcPts val="0"/>
              </a:spcBef>
              <a:spcAft>
                <a:spcPts val="0"/>
              </a:spcAft>
              <a:buNone/>
            </a:pPr>
            <a:r>
              <a:rPr lang="en-US" sz="1600" dirty="0">
                <a:latin typeface="Avenir Book" panose="02000503020000020003" pitchFamily="2" charset="0"/>
                <a:ea typeface="Roboto"/>
                <a:cs typeface="Roboto"/>
                <a:sym typeface="Roboto"/>
              </a:rPr>
              <a:t>Homme de 65 </a:t>
            </a:r>
            <a:r>
              <a:rPr lang="en-US" sz="1600" dirty="0" err="1">
                <a:latin typeface="Avenir Book" panose="02000503020000020003" pitchFamily="2" charset="0"/>
                <a:ea typeface="Roboto"/>
                <a:cs typeface="Roboto"/>
                <a:sym typeface="Roboto"/>
              </a:rPr>
              <a:t>ans</a:t>
            </a:r>
            <a:r>
              <a:rPr lang="en-US" sz="1600" dirty="0">
                <a:latin typeface="Avenir Book" panose="02000503020000020003" pitchFamily="2" charset="0"/>
                <a:ea typeface="Roboto"/>
                <a:cs typeface="Roboto"/>
                <a:sym typeface="Roboto"/>
              </a:rPr>
              <a:t> </a:t>
            </a:r>
            <a:r>
              <a:rPr lang="en-US" sz="1600" dirty="0" err="1">
                <a:latin typeface="Avenir Book" panose="02000503020000020003" pitchFamily="2" charset="0"/>
                <a:ea typeface="Roboto"/>
                <a:cs typeface="Roboto"/>
                <a:sym typeface="Roboto"/>
              </a:rPr>
              <a:t>souffrant</a:t>
            </a:r>
            <a:r>
              <a:rPr lang="en-US" sz="1600" dirty="0">
                <a:latin typeface="Avenir Book" panose="02000503020000020003" pitchFamily="2" charset="0"/>
                <a:ea typeface="Roboto"/>
                <a:cs typeface="Roboto"/>
                <a:sym typeface="Roboto"/>
              </a:rPr>
              <a:t> </a:t>
            </a:r>
            <a:r>
              <a:rPr lang="en-US" sz="1600" dirty="0" err="1">
                <a:latin typeface="Avenir Book" panose="02000503020000020003" pitchFamily="2" charset="0"/>
                <a:ea typeface="Roboto"/>
                <a:cs typeface="Roboto"/>
                <a:sym typeface="Roboto"/>
              </a:rPr>
              <a:t>d’asthme</a:t>
            </a:r>
            <a:r>
              <a:rPr lang="en-US" sz="1600" dirty="0">
                <a:latin typeface="Avenir Book" panose="02000503020000020003" pitchFamily="2" charset="0"/>
                <a:ea typeface="Roboto"/>
                <a:cs typeface="Roboto"/>
                <a:sym typeface="Roboto"/>
              </a:rPr>
              <a:t> et </a:t>
            </a:r>
            <a:r>
              <a:rPr lang="en-US" sz="1600" dirty="0" err="1">
                <a:latin typeface="Avenir Book" panose="02000503020000020003" pitchFamily="2" charset="0"/>
                <a:ea typeface="Roboto"/>
                <a:cs typeface="Roboto"/>
                <a:sym typeface="Roboto"/>
              </a:rPr>
              <a:t>d’hypertension</a:t>
            </a:r>
            <a:r>
              <a:rPr lang="en-US" sz="1600" dirty="0">
                <a:latin typeface="Avenir Book" panose="02000503020000020003" pitchFamily="2" charset="0"/>
                <a:ea typeface="Roboto"/>
                <a:cs typeface="Roboto"/>
                <a:sym typeface="Roboto"/>
              </a:rPr>
              <a:t>. </a:t>
            </a:r>
          </a:p>
          <a:p>
            <a:pPr marL="0" lvl="0" indent="0" algn="l" rtl="0">
              <a:spcBef>
                <a:spcPts val="0"/>
              </a:spcBef>
              <a:spcAft>
                <a:spcPts val="0"/>
              </a:spcAft>
              <a:buNone/>
            </a:pPr>
            <a:endParaRPr lang="en-US" sz="1600" dirty="0">
              <a:latin typeface="Avenir Book" panose="02000503020000020003" pitchFamily="2" charset="0"/>
              <a:ea typeface="Roboto"/>
              <a:cs typeface="Roboto"/>
              <a:sym typeface="Roboto"/>
            </a:endParaRPr>
          </a:p>
          <a:p>
            <a:pPr marL="0" lvl="0" indent="0" algn="l" rtl="0">
              <a:spcBef>
                <a:spcPts val="0"/>
              </a:spcBef>
              <a:spcAft>
                <a:spcPts val="0"/>
              </a:spcAft>
              <a:buNone/>
            </a:pPr>
            <a:r>
              <a:rPr lang="en-US" sz="1600" u="sng" dirty="0">
                <a:latin typeface="Avenir Book" panose="02000503020000020003" pitchFamily="2" charset="0"/>
                <a:ea typeface="Roboto"/>
                <a:cs typeface="Roboto"/>
                <a:sym typeface="Roboto"/>
              </a:rPr>
              <a:t>Premier ensemble de signes vitaux</a:t>
            </a:r>
            <a:endParaRPr sz="1600" u="sng" dirty="0">
              <a:latin typeface="Avenir Book" panose="02000503020000020003" pitchFamily="2" charset="0"/>
              <a:ea typeface="Roboto"/>
              <a:cs typeface="Roboto"/>
              <a:sym typeface="Roboto"/>
            </a:endParaRPr>
          </a:p>
          <a:p>
            <a:pPr marL="0" lvl="0" indent="0" algn="l" rtl="0">
              <a:spcBef>
                <a:spcPts val="0"/>
              </a:spcBef>
              <a:spcAft>
                <a:spcPts val="0"/>
              </a:spcAft>
              <a:buNone/>
            </a:pPr>
            <a:r>
              <a:rPr lang="en-US" sz="1600" dirty="0">
                <a:latin typeface="Avenir Book" panose="02000503020000020003" pitchFamily="2" charset="0"/>
                <a:ea typeface="Roboto"/>
                <a:cs typeface="Roboto"/>
                <a:sym typeface="Roboto"/>
              </a:rPr>
              <a:t>Temp :  38,0°C</a:t>
            </a:r>
            <a:endParaRPr sz="1600" dirty="0">
              <a:latin typeface="Avenir Book" panose="02000503020000020003" pitchFamily="2" charset="0"/>
              <a:ea typeface="Roboto"/>
              <a:cs typeface="Roboto"/>
              <a:sym typeface="Roboto"/>
            </a:endParaRPr>
          </a:p>
          <a:p>
            <a:pPr marL="0" lvl="0" indent="0" algn="l" rtl="0">
              <a:spcBef>
                <a:spcPts val="0"/>
              </a:spcBef>
              <a:spcAft>
                <a:spcPts val="0"/>
              </a:spcAft>
              <a:buNone/>
            </a:pPr>
            <a:r>
              <a:rPr lang="en-US" sz="1600" dirty="0" err="1">
                <a:latin typeface="Avenir Book" panose="02000503020000020003" pitchFamily="2" charset="0"/>
                <a:ea typeface="Roboto"/>
                <a:cs typeface="Roboto"/>
                <a:sym typeface="Roboto"/>
              </a:rPr>
              <a:t>Pouls</a:t>
            </a:r>
            <a:r>
              <a:rPr lang="en-US" sz="1600" dirty="0">
                <a:latin typeface="Avenir Book" panose="02000503020000020003" pitchFamily="2" charset="0"/>
                <a:ea typeface="Roboto"/>
                <a:cs typeface="Roboto"/>
                <a:sym typeface="Roboto"/>
              </a:rPr>
              <a:t> :  125</a:t>
            </a:r>
            <a:endParaRPr sz="1600" dirty="0">
              <a:latin typeface="Avenir Book" panose="02000503020000020003" pitchFamily="2" charset="0"/>
              <a:ea typeface="Roboto"/>
              <a:cs typeface="Roboto"/>
              <a:sym typeface="Roboto"/>
            </a:endParaRPr>
          </a:p>
          <a:p>
            <a:pPr marL="0" lvl="0" indent="0" algn="l" rtl="0">
              <a:spcBef>
                <a:spcPts val="0"/>
              </a:spcBef>
              <a:spcAft>
                <a:spcPts val="0"/>
              </a:spcAft>
              <a:buNone/>
            </a:pPr>
            <a:r>
              <a:rPr lang="en-US" sz="1600" dirty="0">
                <a:latin typeface="Avenir Book" panose="02000503020000020003" pitchFamily="2" charset="0"/>
                <a:ea typeface="Roboto"/>
                <a:cs typeface="Roboto"/>
                <a:sym typeface="Roboto"/>
              </a:rPr>
              <a:t>RR :  18</a:t>
            </a:r>
            <a:endParaRPr sz="1600" dirty="0">
              <a:latin typeface="Avenir Book" panose="02000503020000020003" pitchFamily="2" charset="0"/>
              <a:ea typeface="Roboto"/>
              <a:cs typeface="Roboto"/>
              <a:sym typeface="Roboto"/>
            </a:endParaRPr>
          </a:p>
          <a:p>
            <a:pPr marL="0" lvl="0" indent="0" algn="l" rtl="0">
              <a:spcBef>
                <a:spcPts val="0"/>
              </a:spcBef>
              <a:spcAft>
                <a:spcPts val="0"/>
              </a:spcAft>
              <a:buNone/>
            </a:pPr>
            <a:r>
              <a:rPr lang="en-US" sz="1600" dirty="0">
                <a:latin typeface="Avenir Book" panose="02000503020000020003" pitchFamily="2" charset="0"/>
                <a:ea typeface="Roboto"/>
                <a:cs typeface="Roboto"/>
                <a:sym typeface="Roboto"/>
              </a:rPr>
              <a:t>BP :  145/67</a:t>
            </a:r>
            <a:endParaRPr sz="1600" dirty="0">
              <a:latin typeface="Avenir Book" panose="02000503020000020003" pitchFamily="2" charset="0"/>
              <a:ea typeface="Roboto"/>
              <a:cs typeface="Roboto"/>
              <a:sym typeface="Roboto"/>
            </a:endParaRPr>
          </a:p>
          <a:p>
            <a:pPr marL="0" lvl="0" indent="0" algn="l" rtl="0">
              <a:spcBef>
                <a:spcPts val="0"/>
              </a:spcBef>
              <a:spcAft>
                <a:spcPts val="0"/>
              </a:spcAft>
              <a:buNone/>
            </a:pPr>
            <a:endParaRPr sz="1050" dirty="0">
              <a:latin typeface="Avenir Book" panose="02000503020000020003" pitchFamily="2" charset="0"/>
              <a:ea typeface="Roboto"/>
              <a:cs typeface="Roboto"/>
              <a:sym typeface="Roboto"/>
            </a:endParaRPr>
          </a:p>
        </p:txBody>
      </p:sp>
      <p:sp>
        <p:nvSpPr>
          <p:cNvPr id="264" name="Google Shape;264;g71b81f9390_4_58"/>
          <p:cNvSpPr txBox="1"/>
          <p:nvPr/>
        </p:nvSpPr>
        <p:spPr>
          <a:xfrm>
            <a:off x="9102016" y="993695"/>
            <a:ext cx="1949239" cy="60036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0000"/>
                </a:solidFill>
                <a:latin typeface="Avenir Book" panose="02000503020000020003" pitchFamily="2" charset="0"/>
                <a:ea typeface="Roboto"/>
                <a:cs typeface="Roboto"/>
                <a:sym typeface="Roboto"/>
              </a:rPr>
              <a:t>&gt; 2 comorbidités (2 points)</a:t>
            </a:r>
            <a:endParaRPr dirty="0">
              <a:solidFill>
                <a:srgbClr val="FF0000"/>
              </a:solidFill>
              <a:latin typeface="Avenir Book" panose="02000503020000020003" pitchFamily="2" charset="0"/>
              <a:ea typeface="Roboto"/>
              <a:cs typeface="Roboto"/>
              <a:sym typeface="Roboto"/>
            </a:endParaRPr>
          </a:p>
        </p:txBody>
      </p:sp>
      <p:sp>
        <p:nvSpPr>
          <p:cNvPr id="9" name="Google Shape;258;g71b81f9390_4_58">
            <a:extLst>
              <a:ext uri="{FF2B5EF4-FFF2-40B4-BE49-F238E27FC236}">
                <a16:creationId xmlns:a16="http://schemas.microsoft.com/office/drawing/2014/main" id="{0A1676ED-79F1-430C-9161-1635BDBB3C89}"/>
              </a:ext>
            </a:extLst>
          </p:cNvPr>
          <p:cNvSpPr/>
          <p:nvPr/>
        </p:nvSpPr>
        <p:spPr>
          <a:xfrm>
            <a:off x="6463456" y="1290244"/>
            <a:ext cx="192741" cy="21280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venir Book" panose="02000503020000020003" pitchFamily="2" charset="0"/>
            </a:endParaRPr>
          </a:p>
        </p:txBody>
      </p:sp>
      <p:sp>
        <p:nvSpPr>
          <p:cNvPr id="10" name="Google Shape;264;g71b81f9390_4_58">
            <a:extLst>
              <a:ext uri="{FF2B5EF4-FFF2-40B4-BE49-F238E27FC236}">
                <a16:creationId xmlns:a16="http://schemas.microsoft.com/office/drawing/2014/main" id="{7E9F429C-B99B-5A49-B270-E1D565590892}"/>
              </a:ext>
            </a:extLst>
          </p:cNvPr>
          <p:cNvSpPr txBox="1"/>
          <p:nvPr/>
        </p:nvSpPr>
        <p:spPr>
          <a:xfrm>
            <a:off x="7439924" y="4866305"/>
            <a:ext cx="1949239" cy="5232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0000"/>
                </a:solidFill>
                <a:latin typeface="Avenir Book" panose="02000503020000020003" pitchFamily="2" charset="0"/>
                <a:ea typeface="Roboto"/>
                <a:cs typeface="Roboto"/>
                <a:sym typeface="Roboto"/>
              </a:rPr>
              <a:t>CATÉGORIE: Grave</a:t>
            </a:r>
            <a:endParaRPr dirty="0">
              <a:solidFill>
                <a:srgbClr val="FF0000"/>
              </a:solidFill>
              <a:latin typeface="Avenir Book" panose="02000503020000020003" pitchFamily="2" charset="0"/>
              <a:ea typeface="Roboto"/>
              <a:cs typeface="Roboto"/>
              <a:sym typeface="Roboto"/>
            </a:endParaRPr>
          </a:p>
        </p:txBody>
      </p:sp>
      <p:sp>
        <p:nvSpPr>
          <p:cNvPr id="12" name="TextBox 11">
            <a:extLst>
              <a:ext uri="{FF2B5EF4-FFF2-40B4-BE49-F238E27FC236}">
                <a16:creationId xmlns:a16="http://schemas.microsoft.com/office/drawing/2014/main" id="{5E301E38-B9F7-CF4C-853E-B0349103825F}"/>
              </a:ext>
            </a:extLst>
          </p:cNvPr>
          <p:cNvSpPr txBox="1"/>
          <p:nvPr/>
        </p:nvSpPr>
        <p:spPr>
          <a:xfrm>
            <a:off x="7406199" y="3281453"/>
            <a:ext cx="2016690" cy="923330"/>
          </a:xfrm>
          <a:prstGeom prst="rect">
            <a:avLst/>
          </a:prstGeom>
          <a:noFill/>
        </p:spPr>
        <p:txBody>
          <a:bodyPr wrap="square" rtlCol="0">
            <a:spAutoFit/>
          </a:bodyPr>
          <a:lstStyle/>
          <a:p>
            <a:r>
              <a:rPr lang="en-US" dirty="0">
                <a:solidFill>
                  <a:srgbClr val="FF0000"/>
                </a:solidFill>
                <a:latin typeface="Avenir Book" panose="02000503020000020003" pitchFamily="2" charset="0"/>
                <a:ea typeface="Roboto"/>
                <a:cs typeface="Roboto"/>
                <a:sym typeface="Roboto"/>
              </a:rPr>
              <a:t>POULS : Tachycardique à 125 (3 points)</a:t>
            </a:r>
            <a:endParaRPr lang="en-GB" dirty="0">
              <a:latin typeface="Avenir Book" panose="02000503020000020003" pitchFamily="2" charset="0"/>
            </a:endParaRPr>
          </a:p>
        </p:txBody>
      </p:sp>
    </p:spTree>
    <p:extLst>
      <p:ext uri="{BB962C8B-B14F-4D97-AF65-F5344CB8AC3E}">
        <p14:creationId xmlns:p14="http://schemas.microsoft.com/office/powerpoint/2010/main" val="313253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
                                        </p:tgtEl>
                                        <p:attrNameLst>
                                          <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
                                        </p:tgtEl>
                                        <p:attrNameLst>
                                          <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58" grpId="0" animBg="1"/>
      <p:bldP spid="264" grpId="0"/>
      <p:bldP spid="9" grpId="0" animBg="1"/>
      <p:bldP spid="10"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fr-FR" noProof="0" dirty="0"/>
              <a:t>Homme de 68 ans avec essoufflement</a:t>
            </a:r>
          </a:p>
        </p:txBody>
      </p:sp>
      <p:sp>
        <p:nvSpPr>
          <p:cNvPr id="343" name="Google Shape;343;p3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65125" lvl="0" indent="-354013">
              <a:lnSpc>
                <a:spcPct val="100000"/>
              </a:lnSpc>
              <a:spcBef>
                <a:spcPts val="0"/>
              </a:spcBef>
              <a:spcAft>
                <a:spcPts val="600"/>
              </a:spcAft>
              <a:buSzPts val="2400"/>
            </a:pPr>
            <a:r>
              <a:rPr lang="fr-FR" sz="2400" noProof="0" dirty="0"/>
              <a:t>Le patient peut marcher avec l’aide d’un membre de sa famille.</a:t>
            </a:r>
          </a:p>
          <a:p>
            <a:pPr marL="365125" lvl="0" indent="-354013">
              <a:lnSpc>
                <a:spcPct val="100000"/>
              </a:lnSpc>
              <a:spcBef>
                <a:spcPts val="0"/>
              </a:spcBef>
              <a:spcAft>
                <a:spcPts val="600"/>
              </a:spcAft>
              <a:buSzPts val="2400"/>
            </a:pPr>
            <a:r>
              <a:rPr lang="fr-FR" sz="2400" noProof="0" dirty="0"/>
              <a:t>Il a des antécédents de VIH et fume 1 paquet de cigarettes par jour. </a:t>
            </a:r>
          </a:p>
          <a:p>
            <a:pPr marL="365125" lvl="0" indent="-354013">
              <a:lnSpc>
                <a:spcPct val="100000"/>
              </a:lnSpc>
              <a:spcBef>
                <a:spcPts val="0"/>
              </a:spcBef>
              <a:spcAft>
                <a:spcPts val="600"/>
              </a:spcAft>
              <a:buSzPts val="2400"/>
            </a:pPr>
            <a:r>
              <a:rPr lang="fr-FR" sz="2400" noProof="0" dirty="0"/>
              <a:t>À l’examen, il a du mal à respirer.</a:t>
            </a:r>
          </a:p>
          <a:p>
            <a:pPr marL="0" lvl="0" indent="0" algn="l" rtl="0">
              <a:lnSpc>
                <a:spcPct val="100000"/>
              </a:lnSpc>
              <a:spcBef>
                <a:spcPts val="0"/>
              </a:spcBef>
              <a:spcAft>
                <a:spcPts val="600"/>
              </a:spcAft>
              <a:buNone/>
            </a:pPr>
            <a:endParaRPr lang="fr-FR" sz="2400" i="1" noProof="0" dirty="0"/>
          </a:p>
        </p:txBody>
      </p:sp>
      <p:sp>
        <p:nvSpPr>
          <p:cNvPr id="344" name="Google Shape;344;p33"/>
          <p:cNvSpPr txBox="1"/>
          <p:nvPr/>
        </p:nvSpPr>
        <p:spPr>
          <a:xfrm>
            <a:off x="8759300" y="2130650"/>
            <a:ext cx="2470800" cy="19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345" name="Google Shape;345;p33"/>
          <p:cNvSpPr txBox="1"/>
          <p:nvPr/>
        </p:nvSpPr>
        <p:spPr>
          <a:xfrm>
            <a:off x="4691080" y="3657600"/>
            <a:ext cx="2809839" cy="20716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fr-FR" sz="2400" u="sng" dirty="0">
                <a:latin typeface="Avenir Book" panose="02000503020000020003" pitchFamily="2" charset="0"/>
                <a:ea typeface="Roboto"/>
                <a:cs typeface="Roboto"/>
                <a:sym typeface="Roboto"/>
              </a:rPr>
              <a:t>SIGNES VITAUX </a:t>
            </a:r>
          </a:p>
          <a:p>
            <a:pPr lvl="0"/>
            <a:r>
              <a:rPr lang="fr-FR" sz="2400" dirty="0">
                <a:latin typeface="Avenir Book" panose="02000503020000020003" pitchFamily="2" charset="0"/>
                <a:ea typeface="Roboto"/>
                <a:cs typeface="Roboto"/>
                <a:sym typeface="Roboto"/>
              </a:rPr>
              <a:t>Temp : 39,0°C</a:t>
            </a:r>
          </a:p>
          <a:p>
            <a:pPr lvl="0"/>
            <a:r>
              <a:rPr lang="fr-FR" sz="2400" dirty="0">
                <a:latin typeface="Avenir Book" panose="02000503020000020003" pitchFamily="2" charset="0"/>
                <a:ea typeface="Roboto"/>
                <a:cs typeface="Roboto"/>
                <a:sym typeface="Roboto"/>
              </a:rPr>
              <a:t>Pouls : 95</a:t>
            </a:r>
          </a:p>
          <a:p>
            <a:pPr lvl="0"/>
            <a:r>
              <a:rPr lang="fr-FR" sz="2400" dirty="0">
                <a:latin typeface="Avenir Book" panose="02000503020000020003" pitchFamily="2" charset="0"/>
                <a:ea typeface="Roboto"/>
                <a:cs typeface="Roboto"/>
                <a:sym typeface="Roboto"/>
              </a:rPr>
              <a:t>RR :  25</a:t>
            </a:r>
          </a:p>
          <a:p>
            <a:pPr lvl="0"/>
            <a:r>
              <a:rPr lang="fr-FR" sz="2400" dirty="0">
                <a:latin typeface="Avenir Book" panose="02000503020000020003" pitchFamily="2" charset="0"/>
                <a:ea typeface="Roboto"/>
                <a:cs typeface="Roboto"/>
                <a:sym typeface="Roboto"/>
              </a:rPr>
              <a:t>BP :  150/110</a:t>
            </a:r>
          </a:p>
          <a:p>
            <a:pPr marL="0" lvl="0" indent="0" algn="l" rtl="0">
              <a:spcBef>
                <a:spcPts val="0"/>
              </a:spcBef>
              <a:spcAft>
                <a:spcPts val="0"/>
              </a:spcAft>
              <a:buNone/>
            </a:pPr>
            <a:endParaRPr lang="fr-FR" sz="2400" dirty="0">
              <a:latin typeface="Avenir Book" panose="02000503020000020003" pitchFamily="2" charset="0"/>
              <a:ea typeface="Roboto"/>
              <a:cs typeface="Roboto"/>
              <a:sym typeface="Roboto"/>
            </a:endParaRPr>
          </a:p>
          <a:p>
            <a:pPr marL="0" lvl="0" indent="0" algn="l" rtl="0">
              <a:spcBef>
                <a:spcPts val="0"/>
              </a:spcBef>
              <a:spcAft>
                <a:spcPts val="0"/>
              </a:spcAft>
              <a:buNone/>
            </a:pPr>
            <a:endParaRPr lang="fr-FR" dirty="0">
              <a:latin typeface="Avenir Book" panose="02000503020000020003" pitchFamily="2" charset="0"/>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71b81f9390_4_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fr-FR" noProof="0" dirty="0"/>
              <a:t>Femme de 23 ans avec fièvre </a:t>
            </a:r>
            <a:r>
              <a:rPr lang="fr-FR" noProof="0" dirty="0" err="1"/>
              <a:t>autodéclarée</a:t>
            </a:r>
            <a:endParaRPr lang="fr-FR" noProof="0" dirty="0"/>
          </a:p>
        </p:txBody>
      </p:sp>
      <p:sp>
        <p:nvSpPr>
          <p:cNvPr id="351" name="Google Shape;351;g71b81f9390_4_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65125" lvl="0" indent="-354013">
              <a:lnSpc>
                <a:spcPct val="100000"/>
              </a:lnSpc>
              <a:spcBef>
                <a:spcPts val="0"/>
              </a:spcBef>
              <a:spcAft>
                <a:spcPts val="600"/>
              </a:spcAft>
              <a:buSzPts val="2400"/>
            </a:pPr>
            <a:r>
              <a:rPr lang="fr-FR" sz="2400" noProof="0" dirty="0"/>
              <a:t>La patiente peut marcher de façon autonome.</a:t>
            </a:r>
          </a:p>
          <a:p>
            <a:pPr marL="365125" lvl="0" indent="-354013">
              <a:lnSpc>
                <a:spcPct val="100000"/>
              </a:lnSpc>
              <a:spcBef>
                <a:spcPts val="0"/>
              </a:spcBef>
              <a:spcAft>
                <a:spcPts val="600"/>
              </a:spcAft>
              <a:buSzPts val="2400"/>
            </a:pPr>
            <a:r>
              <a:rPr lang="fr-FR" sz="2400" noProof="0" dirty="0"/>
              <a:t>Outre la fièvre, elle déclare être en bonne santé.</a:t>
            </a:r>
          </a:p>
          <a:p>
            <a:pPr marL="365125" lvl="0" indent="-354013">
              <a:lnSpc>
                <a:spcPct val="100000"/>
              </a:lnSpc>
              <a:spcBef>
                <a:spcPts val="0"/>
              </a:spcBef>
              <a:spcAft>
                <a:spcPts val="600"/>
              </a:spcAft>
              <a:buSzPts val="2400"/>
            </a:pPr>
            <a:r>
              <a:rPr lang="fr-FR" sz="2400" noProof="0" dirty="0"/>
              <a:t>À l’examen, elle est alerte et n’a aucune difficulté à respirer.</a:t>
            </a:r>
          </a:p>
          <a:p>
            <a:pPr marL="457200" lvl="0" indent="0" algn="l" rtl="0">
              <a:lnSpc>
                <a:spcPct val="100000"/>
              </a:lnSpc>
              <a:spcBef>
                <a:spcPts val="0"/>
              </a:spcBef>
              <a:spcAft>
                <a:spcPts val="600"/>
              </a:spcAft>
              <a:buNone/>
            </a:pPr>
            <a:endParaRPr lang="fr-FR" sz="2400" noProof="0" dirty="0"/>
          </a:p>
        </p:txBody>
      </p:sp>
      <p:sp>
        <p:nvSpPr>
          <p:cNvPr id="352" name="Google Shape;352;g71b81f9390_4_6"/>
          <p:cNvSpPr txBox="1"/>
          <p:nvPr/>
        </p:nvSpPr>
        <p:spPr>
          <a:xfrm>
            <a:off x="4860600" y="3429000"/>
            <a:ext cx="2470800" cy="19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9" name="Google Shape;345;p33">
            <a:extLst>
              <a:ext uri="{FF2B5EF4-FFF2-40B4-BE49-F238E27FC236}">
                <a16:creationId xmlns:a16="http://schemas.microsoft.com/office/drawing/2014/main" id="{5D689733-D009-5347-8230-8BA1A6ABABC8}"/>
              </a:ext>
            </a:extLst>
          </p:cNvPr>
          <p:cNvSpPr txBox="1"/>
          <p:nvPr/>
        </p:nvSpPr>
        <p:spPr>
          <a:xfrm>
            <a:off x="4691080" y="3657600"/>
            <a:ext cx="2809839" cy="20716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fr-FR" sz="2400" u="sng" dirty="0">
                <a:latin typeface="Avenir Book" panose="02000503020000020003" pitchFamily="2" charset="0"/>
                <a:ea typeface="Roboto"/>
                <a:cs typeface="Roboto"/>
                <a:sym typeface="Roboto"/>
              </a:rPr>
              <a:t>SIGNES VITAUX </a:t>
            </a:r>
          </a:p>
          <a:p>
            <a:pPr lvl="0"/>
            <a:r>
              <a:rPr lang="fr-FR" sz="2400" dirty="0">
                <a:latin typeface="Avenir Book" panose="02000503020000020003" pitchFamily="2" charset="0"/>
                <a:ea typeface="Roboto"/>
                <a:cs typeface="Roboto"/>
                <a:sym typeface="Roboto"/>
              </a:rPr>
              <a:t>Temp : 38,0°C</a:t>
            </a:r>
          </a:p>
          <a:p>
            <a:pPr lvl="0"/>
            <a:r>
              <a:rPr lang="fr-FR" sz="2400" dirty="0">
                <a:latin typeface="Avenir Book" panose="02000503020000020003" pitchFamily="2" charset="0"/>
                <a:ea typeface="Roboto"/>
                <a:cs typeface="Roboto"/>
                <a:sym typeface="Roboto"/>
              </a:rPr>
              <a:t>Pouls : 70</a:t>
            </a:r>
          </a:p>
          <a:p>
            <a:pPr lvl="0"/>
            <a:r>
              <a:rPr lang="fr-FR" sz="2400" dirty="0">
                <a:latin typeface="Avenir Book" panose="02000503020000020003" pitchFamily="2" charset="0"/>
                <a:ea typeface="Roboto"/>
                <a:cs typeface="Roboto"/>
                <a:sym typeface="Roboto"/>
              </a:rPr>
              <a:t>RR :  16</a:t>
            </a:r>
          </a:p>
          <a:p>
            <a:pPr lvl="0"/>
            <a:r>
              <a:rPr lang="fr-FR" sz="2400" dirty="0">
                <a:latin typeface="Avenir Book" panose="02000503020000020003" pitchFamily="2" charset="0"/>
                <a:ea typeface="Roboto"/>
                <a:cs typeface="Roboto"/>
                <a:sym typeface="Roboto"/>
              </a:rPr>
              <a:t>BP :  130/90</a:t>
            </a:r>
          </a:p>
          <a:p>
            <a:pPr marL="0" lvl="0" indent="0" algn="l" rtl="0">
              <a:spcBef>
                <a:spcPts val="0"/>
              </a:spcBef>
              <a:spcAft>
                <a:spcPts val="0"/>
              </a:spcAft>
              <a:buNone/>
            </a:pPr>
            <a:endParaRPr lang="fr-FR" sz="2400" dirty="0">
              <a:latin typeface="Avenir Book" panose="02000503020000020003" pitchFamily="2" charset="0"/>
              <a:ea typeface="Roboto"/>
              <a:cs typeface="Roboto"/>
              <a:sym typeface="Roboto"/>
            </a:endParaRPr>
          </a:p>
          <a:p>
            <a:pPr marL="0" lvl="0" indent="0" algn="l" rtl="0">
              <a:spcBef>
                <a:spcPts val="0"/>
              </a:spcBef>
              <a:spcAft>
                <a:spcPts val="0"/>
              </a:spcAft>
              <a:buNone/>
            </a:pPr>
            <a:endParaRPr lang="fr-FR" dirty="0">
              <a:latin typeface="Avenir Book" panose="02000503020000020003" pitchFamily="2" charset="0"/>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9270-F605-AA48-AC7F-134D3140DFE2}"/>
              </a:ext>
            </a:extLst>
          </p:cNvPr>
          <p:cNvSpPr>
            <a:spLocks noGrp="1"/>
          </p:cNvSpPr>
          <p:nvPr>
            <p:ph type="title"/>
          </p:nvPr>
        </p:nvSpPr>
        <p:spPr>
          <a:xfrm>
            <a:off x="838199" y="47885"/>
            <a:ext cx="10515600" cy="959822"/>
          </a:xfrm>
        </p:spPr>
        <p:txBody>
          <a:bodyPr/>
          <a:lstStyle/>
          <a:p>
            <a:r>
              <a:rPr lang="fr-FR" b="1" noProof="0" dirty="0">
                <a:latin typeface="Avenir Black" panose="02000503020000020003" pitchFamily="2" charset="0"/>
              </a:rPr>
              <a:t>Progression de la maladie</a:t>
            </a:r>
          </a:p>
        </p:txBody>
      </p:sp>
      <p:sp>
        <p:nvSpPr>
          <p:cNvPr id="3" name="Content Placeholder 2">
            <a:extLst>
              <a:ext uri="{FF2B5EF4-FFF2-40B4-BE49-F238E27FC236}">
                <a16:creationId xmlns:a16="http://schemas.microsoft.com/office/drawing/2014/main" id="{F3753F8A-68A0-9743-BC59-72CAE99B7D1F}"/>
              </a:ext>
            </a:extLst>
          </p:cNvPr>
          <p:cNvSpPr>
            <a:spLocks noGrp="1"/>
          </p:cNvSpPr>
          <p:nvPr>
            <p:ph idx="1"/>
          </p:nvPr>
        </p:nvSpPr>
        <p:spPr>
          <a:xfrm>
            <a:off x="838199" y="1168128"/>
            <a:ext cx="10878879" cy="5485168"/>
          </a:xfrm>
        </p:spPr>
        <p:txBody>
          <a:bodyPr>
            <a:normAutofit fontScale="92500" lnSpcReduction="10000"/>
          </a:bodyPr>
          <a:lstStyle/>
          <a:p>
            <a:r>
              <a:rPr lang="fr-FR" noProof="0" dirty="0">
                <a:latin typeface="Avenir Book" panose="02000503020000020003" pitchFamily="2" charset="0"/>
              </a:rPr>
              <a:t>Une personne est infectée par le COVID-19.</a:t>
            </a:r>
          </a:p>
          <a:p>
            <a:r>
              <a:rPr lang="fr-FR" noProof="0" dirty="0">
                <a:latin typeface="Avenir Book" panose="02000503020000020003" pitchFamily="2" charset="0"/>
              </a:rPr>
              <a:t>Les symptômes se développent en moyenne 5 à 6 jours après l’infection (plage de 1 à 14 jours).</a:t>
            </a:r>
          </a:p>
          <a:p>
            <a:pPr lvl="1"/>
            <a:r>
              <a:rPr lang="fr-FR" noProof="0" dirty="0">
                <a:latin typeface="Avenir Book" panose="02000503020000020003" pitchFamily="2" charset="0"/>
              </a:rPr>
              <a:t>Les symptômes ont tendance à se manifester en quelques jours.</a:t>
            </a:r>
          </a:p>
          <a:p>
            <a:r>
              <a:rPr lang="fr-FR" noProof="0" dirty="0">
                <a:latin typeface="Avenir Book" panose="02000503020000020003" pitchFamily="2" charset="0"/>
              </a:rPr>
              <a:t>La plupart des gens (80 %) se remettront complètement au bout de 2 semaines en Moyenne.</a:t>
            </a:r>
          </a:p>
          <a:p>
            <a:r>
              <a:rPr lang="fr-FR" noProof="0" dirty="0">
                <a:latin typeface="Avenir Book" panose="02000503020000020003" pitchFamily="2" charset="0"/>
              </a:rPr>
              <a:t>Une deuxième phase de la maladie peut survenir (20 % des personnes) environ 1 semaine après le début des symptômes et les symptômes respiratoires s’aggravent</a:t>
            </a:r>
          </a:p>
          <a:p>
            <a:pPr lvl="1"/>
            <a:r>
              <a:rPr lang="fr-FR" noProof="0" dirty="0">
                <a:latin typeface="Avenir Book" panose="02000503020000020003" pitchFamily="2" charset="0"/>
              </a:rPr>
              <a:t>Cette détérioration peut facilement être manquée.</a:t>
            </a:r>
          </a:p>
          <a:p>
            <a:pPr lvl="0"/>
            <a:r>
              <a:rPr lang="fr-FR" noProof="0" dirty="0">
                <a:latin typeface="Avenir Book" panose="02000503020000020003" pitchFamily="2" charset="0"/>
              </a:rPr>
              <a:t>L’aggravation des symptômes nécessite l’admission dans un établissement de santé et un soutien en oxygène.</a:t>
            </a:r>
          </a:p>
          <a:p>
            <a:pPr lvl="0"/>
            <a:r>
              <a:rPr lang="fr-FR" noProof="0" dirty="0">
                <a:latin typeface="Avenir Book" panose="02000503020000020003" pitchFamily="2" charset="0"/>
              </a:rPr>
              <a:t>Si les symptômes continuent de se détériorer, une ventilation assistée est nécessaire.</a:t>
            </a:r>
          </a:p>
        </p:txBody>
      </p:sp>
    </p:spTree>
    <p:extLst>
      <p:ext uri="{BB962C8B-B14F-4D97-AF65-F5344CB8AC3E}">
        <p14:creationId xmlns:p14="http://schemas.microsoft.com/office/powerpoint/2010/main" val="1767698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71b81f9390_4_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fr-FR" noProof="0" dirty="0"/>
              <a:t>Homme de 45 ans avec toux</a:t>
            </a:r>
          </a:p>
        </p:txBody>
      </p:sp>
      <p:sp>
        <p:nvSpPr>
          <p:cNvPr id="359" name="Google Shape;359;g71b81f9390_4_1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65125" lvl="0" indent="-354013">
              <a:lnSpc>
                <a:spcPct val="100000"/>
              </a:lnSpc>
              <a:spcBef>
                <a:spcPts val="0"/>
              </a:spcBef>
              <a:spcAft>
                <a:spcPts val="600"/>
              </a:spcAft>
              <a:buSzPts val="2400"/>
            </a:pPr>
            <a:r>
              <a:rPr lang="fr-FR" sz="2400" noProof="0" dirty="0"/>
              <a:t>Le patient peut marcher de façon autonome. </a:t>
            </a:r>
          </a:p>
          <a:p>
            <a:pPr marL="365125" lvl="0" indent="-354013">
              <a:lnSpc>
                <a:spcPct val="100000"/>
              </a:lnSpc>
              <a:spcBef>
                <a:spcPts val="0"/>
              </a:spcBef>
              <a:spcAft>
                <a:spcPts val="600"/>
              </a:spcAft>
              <a:buSzPts val="2400"/>
            </a:pPr>
            <a:r>
              <a:rPr lang="fr-FR" sz="2400" noProof="0" dirty="0"/>
              <a:t>Il a des antécédents d’hypertension artérielle, de diabète et de MPOC. </a:t>
            </a:r>
          </a:p>
          <a:p>
            <a:pPr marL="365125" lvl="0" indent="-354013">
              <a:lnSpc>
                <a:spcPct val="100000"/>
              </a:lnSpc>
              <a:spcBef>
                <a:spcPts val="0"/>
              </a:spcBef>
              <a:spcAft>
                <a:spcPts val="600"/>
              </a:spcAft>
              <a:buSzPts val="2400"/>
            </a:pPr>
            <a:r>
              <a:rPr lang="fr-FR" sz="2400" noProof="0" dirty="0"/>
              <a:t>À l’examen, il est alerte et n’a aucune difficulté évidente à respirer.</a:t>
            </a:r>
          </a:p>
        </p:txBody>
      </p:sp>
      <p:sp>
        <p:nvSpPr>
          <p:cNvPr id="360" name="Google Shape;360;g71b81f9390_4_13"/>
          <p:cNvSpPr txBox="1"/>
          <p:nvPr/>
        </p:nvSpPr>
        <p:spPr>
          <a:xfrm>
            <a:off x="8759300" y="2137135"/>
            <a:ext cx="2470800" cy="19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7" name="Google Shape;345;p33">
            <a:extLst>
              <a:ext uri="{FF2B5EF4-FFF2-40B4-BE49-F238E27FC236}">
                <a16:creationId xmlns:a16="http://schemas.microsoft.com/office/drawing/2014/main" id="{C6EF3B57-CB5C-D24D-AFE1-C3F537DD1E96}"/>
              </a:ext>
            </a:extLst>
          </p:cNvPr>
          <p:cNvSpPr txBox="1"/>
          <p:nvPr/>
        </p:nvSpPr>
        <p:spPr>
          <a:xfrm>
            <a:off x="4691080" y="3657600"/>
            <a:ext cx="2809839" cy="20716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fr-FR" sz="2400" u="sng" dirty="0">
                <a:latin typeface="Avenir Book" panose="02000503020000020003" pitchFamily="2" charset="0"/>
                <a:ea typeface="Roboto"/>
                <a:cs typeface="Roboto"/>
                <a:sym typeface="Roboto"/>
              </a:rPr>
              <a:t>SIGNES VITAUX </a:t>
            </a:r>
          </a:p>
          <a:p>
            <a:pPr lvl="0"/>
            <a:r>
              <a:rPr lang="fr-FR" sz="2400" dirty="0">
                <a:latin typeface="Avenir Book" panose="02000503020000020003" pitchFamily="2" charset="0"/>
                <a:ea typeface="Roboto"/>
                <a:cs typeface="Roboto"/>
                <a:sym typeface="Roboto"/>
              </a:rPr>
              <a:t>Temp : 39,0°C</a:t>
            </a:r>
          </a:p>
          <a:p>
            <a:pPr lvl="0"/>
            <a:r>
              <a:rPr lang="fr-FR" sz="2400" dirty="0">
                <a:latin typeface="Avenir Book" panose="02000503020000020003" pitchFamily="2" charset="0"/>
                <a:ea typeface="Roboto"/>
                <a:cs typeface="Roboto"/>
                <a:sym typeface="Roboto"/>
              </a:rPr>
              <a:t>Pouls : 100</a:t>
            </a:r>
          </a:p>
          <a:p>
            <a:pPr lvl="0"/>
            <a:r>
              <a:rPr lang="fr-FR" sz="2400" dirty="0">
                <a:latin typeface="Avenir Book" panose="02000503020000020003" pitchFamily="2" charset="0"/>
                <a:ea typeface="Roboto"/>
                <a:cs typeface="Roboto"/>
                <a:sym typeface="Roboto"/>
              </a:rPr>
              <a:t>RR :  25</a:t>
            </a:r>
          </a:p>
          <a:p>
            <a:pPr lvl="0"/>
            <a:r>
              <a:rPr lang="fr-FR" sz="2400" dirty="0">
                <a:latin typeface="Avenir Book" panose="02000503020000020003" pitchFamily="2" charset="0"/>
                <a:ea typeface="Roboto"/>
                <a:cs typeface="Roboto"/>
                <a:sym typeface="Roboto"/>
              </a:rPr>
              <a:t>BP :  180/130</a:t>
            </a:r>
          </a:p>
          <a:p>
            <a:pPr marL="0" lvl="0" indent="0" algn="l" rtl="0">
              <a:spcBef>
                <a:spcPts val="0"/>
              </a:spcBef>
              <a:spcAft>
                <a:spcPts val="0"/>
              </a:spcAft>
              <a:buNone/>
            </a:pPr>
            <a:endParaRPr lang="fr-FR" sz="2400" dirty="0">
              <a:latin typeface="Avenir Book" panose="02000503020000020003" pitchFamily="2" charset="0"/>
              <a:ea typeface="Roboto"/>
              <a:cs typeface="Roboto"/>
              <a:sym typeface="Roboto"/>
            </a:endParaRPr>
          </a:p>
          <a:p>
            <a:pPr marL="0" lvl="0" indent="0" algn="l" rtl="0">
              <a:spcBef>
                <a:spcPts val="0"/>
              </a:spcBef>
              <a:spcAft>
                <a:spcPts val="0"/>
              </a:spcAft>
              <a:buNone/>
            </a:pPr>
            <a:endParaRPr lang="fr-FR" dirty="0">
              <a:latin typeface="Avenir Book" panose="02000503020000020003" pitchFamily="2" charset="0"/>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71b81f9390_4_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fr-FR" noProof="0" dirty="0"/>
              <a:t>Femme de 75 ans avec essoufflement</a:t>
            </a:r>
          </a:p>
        </p:txBody>
      </p:sp>
      <p:sp>
        <p:nvSpPr>
          <p:cNvPr id="367" name="Google Shape;367;g71b81f9390_4_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65125" lvl="0" indent="-354013">
              <a:lnSpc>
                <a:spcPct val="100000"/>
              </a:lnSpc>
              <a:spcBef>
                <a:spcPts val="0"/>
              </a:spcBef>
              <a:spcAft>
                <a:spcPts val="600"/>
              </a:spcAft>
              <a:buSzPts val="2400"/>
            </a:pPr>
            <a:r>
              <a:rPr lang="fr-FR" sz="2400" noProof="0" dirty="0"/>
              <a:t>La patiente est amenée sur une civière et ne peut pas marcher, même avec de l’aide.</a:t>
            </a:r>
          </a:p>
          <a:p>
            <a:pPr marL="365125" lvl="0" indent="-354013">
              <a:lnSpc>
                <a:spcPct val="100000"/>
              </a:lnSpc>
              <a:spcBef>
                <a:spcPts val="0"/>
              </a:spcBef>
              <a:spcAft>
                <a:spcPts val="600"/>
              </a:spcAft>
              <a:buSzPts val="2400"/>
            </a:pPr>
            <a:r>
              <a:rPr lang="fr-FR" sz="2400" noProof="0" dirty="0"/>
              <a:t>La patiente est actuellement traitée pour un cancer du sein.</a:t>
            </a:r>
          </a:p>
          <a:p>
            <a:pPr marL="365125" lvl="0" indent="-354013">
              <a:lnSpc>
                <a:spcPct val="100000"/>
              </a:lnSpc>
              <a:spcBef>
                <a:spcPts val="0"/>
              </a:spcBef>
              <a:spcAft>
                <a:spcPts val="600"/>
              </a:spcAft>
              <a:buSzPts val="2400"/>
            </a:pPr>
            <a:r>
              <a:rPr lang="fr-FR" sz="2400" noProof="0" dirty="0"/>
              <a:t>Elle ne répond qu’à des stimuli douloureux à l’examen.</a:t>
            </a:r>
          </a:p>
        </p:txBody>
      </p:sp>
      <p:sp>
        <p:nvSpPr>
          <p:cNvPr id="368" name="Google Shape;368;g71b81f9390_4_20"/>
          <p:cNvSpPr txBox="1"/>
          <p:nvPr/>
        </p:nvSpPr>
        <p:spPr>
          <a:xfrm>
            <a:off x="8759300" y="2130650"/>
            <a:ext cx="2470800" cy="19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8" name="Google Shape;345;p33">
            <a:extLst>
              <a:ext uri="{FF2B5EF4-FFF2-40B4-BE49-F238E27FC236}">
                <a16:creationId xmlns:a16="http://schemas.microsoft.com/office/drawing/2014/main" id="{5711F039-E501-5446-808E-227A12F10DD4}"/>
              </a:ext>
            </a:extLst>
          </p:cNvPr>
          <p:cNvSpPr txBox="1"/>
          <p:nvPr/>
        </p:nvSpPr>
        <p:spPr>
          <a:xfrm>
            <a:off x="4691080" y="3657600"/>
            <a:ext cx="2809839" cy="20716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fr-FR" sz="2400" u="sng" dirty="0">
                <a:latin typeface="Avenir Book" panose="02000503020000020003" pitchFamily="2" charset="0"/>
                <a:ea typeface="Roboto"/>
                <a:cs typeface="Roboto"/>
                <a:sym typeface="Roboto"/>
              </a:rPr>
              <a:t>SIGNES VITAUX </a:t>
            </a:r>
          </a:p>
          <a:p>
            <a:pPr lvl="0"/>
            <a:r>
              <a:rPr lang="fr-FR" sz="2400" dirty="0">
                <a:latin typeface="Avenir Book" panose="02000503020000020003" pitchFamily="2" charset="0"/>
                <a:ea typeface="Roboto"/>
                <a:cs typeface="Roboto"/>
                <a:sym typeface="Roboto"/>
              </a:rPr>
              <a:t>Temp : 39,0°C</a:t>
            </a:r>
          </a:p>
          <a:p>
            <a:pPr lvl="0"/>
            <a:r>
              <a:rPr lang="fr-FR" sz="2400" dirty="0">
                <a:latin typeface="Avenir Book" panose="02000503020000020003" pitchFamily="2" charset="0"/>
                <a:ea typeface="Roboto"/>
                <a:cs typeface="Roboto"/>
                <a:sym typeface="Roboto"/>
              </a:rPr>
              <a:t>Pouls : 120</a:t>
            </a:r>
          </a:p>
          <a:p>
            <a:pPr lvl="0"/>
            <a:r>
              <a:rPr lang="fr-FR" sz="2400" dirty="0">
                <a:latin typeface="Avenir Book" panose="02000503020000020003" pitchFamily="2" charset="0"/>
                <a:ea typeface="Roboto"/>
                <a:cs typeface="Roboto"/>
                <a:sym typeface="Roboto"/>
              </a:rPr>
              <a:t>RR :  8</a:t>
            </a:r>
          </a:p>
          <a:p>
            <a:pPr lvl="0"/>
            <a:r>
              <a:rPr lang="fr-FR" sz="2400" dirty="0">
                <a:latin typeface="Avenir Book" panose="02000503020000020003" pitchFamily="2" charset="0"/>
                <a:ea typeface="Roboto"/>
                <a:cs typeface="Roboto"/>
                <a:sym typeface="Roboto"/>
              </a:rPr>
              <a:t>BP :  85/50</a:t>
            </a:r>
          </a:p>
          <a:p>
            <a:pPr marL="0" lvl="0" indent="0" algn="l" rtl="0">
              <a:spcBef>
                <a:spcPts val="0"/>
              </a:spcBef>
              <a:spcAft>
                <a:spcPts val="0"/>
              </a:spcAft>
              <a:buNone/>
            </a:pPr>
            <a:endParaRPr lang="fr-FR" sz="2400" dirty="0">
              <a:latin typeface="Avenir Book" panose="02000503020000020003" pitchFamily="2" charset="0"/>
              <a:ea typeface="Roboto"/>
              <a:cs typeface="Roboto"/>
              <a:sym typeface="Roboto"/>
            </a:endParaRPr>
          </a:p>
          <a:p>
            <a:pPr marL="0" lvl="0" indent="0" algn="l" rtl="0">
              <a:spcBef>
                <a:spcPts val="0"/>
              </a:spcBef>
              <a:spcAft>
                <a:spcPts val="0"/>
              </a:spcAft>
              <a:buNone/>
            </a:pPr>
            <a:endParaRPr lang="fr-FR" dirty="0">
              <a:latin typeface="Avenir Book" panose="02000503020000020003" pitchFamily="2" charset="0"/>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71b81f9390_4_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fr-FR" noProof="0" dirty="0"/>
              <a:t>Femme de 35 ans avec toux et fièvre</a:t>
            </a:r>
          </a:p>
        </p:txBody>
      </p:sp>
      <p:sp>
        <p:nvSpPr>
          <p:cNvPr id="375" name="Google Shape;375;g71b81f9390_4_3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65125" lvl="0" indent="-354013">
              <a:lnSpc>
                <a:spcPct val="100000"/>
              </a:lnSpc>
              <a:spcBef>
                <a:spcPts val="0"/>
              </a:spcBef>
              <a:spcAft>
                <a:spcPts val="600"/>
              </a:spcAft>
              <a:buSzPts val="2400"/>
            </a:pPr>
            <a:r>
              <a:rPr lang="fr-FR" sz="2400" noProof="0" dirty="0"/>
              <a:t>La patiente peut marcher de façon autonome.</a:t>
            </a:r>
          </a:p>
          <a:p>
            <a:pPr marL="365125" lvl="0" indent="-354013">
              <a:lnSpc>
                <a:spcPct val="100000"/>
              </a:lnSpc>
              <a:spcBef>
                <a:spcPts val="0"/>
              </a:spcBef>
              <a:spcAft>
                <a:spcPts val="600"/>
              </a:spcAft>
              <a:buSzPts val="2400"/>
            </a:pPr>
            <a:r>
              <a:rPr lang="fr-FR" sz="2400" noProof="0" dirty="0"/>
              <a:t>Elle a des antécédents d’asthme mais aucun problème médical supplémentaire.</a:t>
            </a:r>
          </a:p>
          <a:p>
            <a:pPr marL="365125" lvl="0" indent="-354013">
              <a:lnSpc>
                <a:spcPct val="100000"/>
              </a:lnSpc>
              <a:spcBef>
                <a:spcPts val="0"/>
              </a:spcBef>
              <a:spcAft>
                <a:spcPts val="600"/>
              </a:spcAft>
              <a:buSzPts val="2400"/>
            </a:pPr>
            <a:r>
              <a:rPr lang="fr-FR" sz="2400" noProof="0" dirty="0"/>
              <a:t>À l’examen, elle est alerte et n’a aucune difficulté à respirer.</a:t>
            </a:r>
          </a:p>
        </p:txBody>
      </p:sp>
      <p:sp>
        <p:nvSpPr>
          <p:cNvPr id="376" name="Google Shape;376;g71b81f9390_4_34"/>
          <p:cNvSpPr txBox="1"/>
          <p:nvPr/>
        </p:nvSpPr>
        <p:spPr>
          <a:xfrm>
            <a:off x="8759300" y="2130650"/>
            <a:ext cx="2470800" cy="192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venir Book" panose="02000503020000020003" pitchFamily="2" charset="0"/>
              <a:ea typeface="Roboto"/>
              <a:cs typeface="Roboto"/>
              <a:sym typeface="Roboto"/>
            </a:endParaRPr>
          </a:p>
        </p:txBody>
      </p:sp>
      <p:sp>
        <p:nvSpPr>
          <p:cNvPr id="7" name="Google Shape;345;p33">
            <a:extLst>
              <a:ext uri="{FF2B5EF4-FFF2-40B4-BE49-F238E27FC236}">
                <a16:creationId xmlns:a16="http://schemas.microsoft.com/office/drawing/2014/main" id="{34530105-E1AE-9049-A166-89AC9C6B44E2}"/>
              </a:ext>
            </a:extLst>
          </p:cNvPr>
          <p:cNvSpPr txBox="1"/>
          <p:nvPr/>
        </p:nvSpPr>
        <p:spPr>
          <a:xfrm>
            <a:off x="4691080" y="3657600"/>
            <a:ext cx="2809839" cy="207168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lgn="ctr"/>
            <a:r>
              <a:rPr lang="fr-FR" sz="2400" u="sng" dirty="0">
                <a:latin typeface="Avenir Book" panose="02000503020000020003" pitchFamily="2" charset="0"/>
                <a:ea typeface="Roboto"/>
                <a:cs typeface="Roboto"/>
                <a:sym typeface="Roboto"/>
              </a:rPr>
              <a:t>SIGNES VITAUX </a:t>
            </a:r>
          </a:p>
          <a:p>
            <a:pPr lvl="0"/>
            <a:r>
              <a:rPr lang="fr-FR" sz="2400" dirty="0">
                <a:latin typeface="Avenir Book" panose="02000503020000020003" pitchFamily="2" charset="0"/>
                <a:ea typeface="Roboto"/>
                <a:cs typeface="Roboto"/>
                <a:sym typeface="Roboto"/>
              </a:rPr>
              <a:t>Temp : 39,5°C</a:t>
            </a:r>
          </a:p>
          <a:p>
            <a:pPr lvl="0"/>
            <a:r>
              <a:rPr lang="fr-FR" sz="2400" dirty="0">
                <a:latin typeface="Avenir Book" panose="02000503020000020003" pitchFamily="2" charset="0"/>
                <a:ea typeface="Roboto"/>
                <a:cs typeface="Roboto"/>
                <a:sym typeface="Roboto"/>
              </a:rPr>
              <a:t>Pouls : 90</a:t>
            </a:r>
          </a:p>
          <a:p>
            <a:pPr lvl="0"/>
            <a:r>
              <a:rPr lang="fr-FR" sz="2400" dirty="0">
                <a:latin typeface="Avenir Book" panose="02000503020000020003" pitchFamily="2" charset="0"/>
                <a:ea typeface="Roboto"/>
                <a:cs typeface="Roboto"/>
                <a:sym typeface="Roboto"/>
              </a:rPr>
              <a:t>RR :  22</a:t>
            </a:r>
          </a:p>
          <a:p>
            <a:pPr lvl="0"/>
            <a:r>
              <a:rPr lang="fr-FR" sz="2400" dirty="0">
                <a:latin typeface="Avenir Book" panose="02000503020000020003" pitchFamily="2" charset="0"/>
                <a:ea typeface="Roboto"/>
                <a:cs typeface="Roboto"/>
                <a:sym typeface="Roboto"/>
              </a:rPr>
              <a:t>BP :  140/90</a:t>
            </a:r>
          </a:p>
          <a:p>
            <a:pPr marL="0" lvl="0" indent="0" algn="l" rtl="0">
              <a:spcBef>
                <a:spcPts val="0"/>
              </a:spcBef>
              <a:spcAft>
                <a:spcPts val="0"/>
              </a:spcAft>
              <a:buNone/>
            </a:pPr>
            <a:endParaRPr lang="fr-FR" sz="2400" dirty="0">
              <a:latin typeface="Avenir Book" panose="02000503020000020003" pitchFamily="2" charset="0"/>
              <a:ea typeface="Roboto"/>
              <a:cs typeface="Roboto"/>
              <a:sym typeface="Roboto"/>
            </a:endParaRPr>
          </a:p>
          <a:p>
            <a:pPr marL="0" lvl="0" indent="0" algn="l" rtl="0">
              <a:spcBef>
                <a:spcPts val="0"/>
              </a:spcBef>
              <a:spcAft>
                <a:spcPts val="0"/>
              </a:spcAft>
              <a:buNone/>
            </a:pPr>
            <a:endParaRPr lang="fr-FR" dirty="0">
              <a:latin typeface="Avenir Book" panose="02000503020000020003" pitchFamily="2" charset="0"/>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71a3885e9c_0_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1800"/>
              <a:buNone/>
            </a:pPr>
            <a:r>
              <a:rPr lang="fr-FR" noProof="0" dirty="0"/>
              <a:t>Limites de l’outil du score de gravité du COVID-19</a:t>
            </a:r>
          </a:p>
        </p:txBody>
      </p:sp>
      <p:sp>
        <p:nvSpPr>
          <p:cNvPr id="383" name="Google Shape;383;g71a3885e9c_0_67"/>
          <p:cNvSpPr txBox="1">
            <a:spLocks noGrp="1"/>
          </p:cNvSpPr>
          <p:nvPr>
            <p:ph type="body" idx="1"/>
          </p:nvPr>
        </p:nvSpPr>
        <p:spPr>
          <a:xfrm>
            <a:off x="838200" y="2448761"/>
            <a:ext cx="10515600" cy="4351338"/>
          </a:xfrm>
          <a:prstGeom prst="rect">
            <a:avLst/>
          </a:prstGeom>
          <a:noFill/>
          <a:ln>
            <a:noFill/>
          </a:ln>
        </p:spPr>
        <p:txBody>
          <a:bodyPr spcFirstLastPara="1" wrap="square" lIns="91425" tIns="45700" rIns="91425" bIns="45700" anchor="t" anchorCtr="0">
            <a:noAutofit/>
          </a:bodyPr>
          <a:lstStyle/>
          <a:p>
            <a:pPr marL="365125" lvl="0" indent="-354013">
              <a:lnSpc>
                <a:spcPct val="100000"/>
              </a:lnSpc>
              <a:spcBef>
                <a:spcPts val="0"/>
              </a:spcBef>
              <a:spcAft>
                <a:spcPts val="600"/>
              </a:spcAft>
              <a:buSzPts val="2400"/>
            </a:pPr>
            <a:r>
              <a:rPr lang="fr-FR" sz="2400" noProof="0" dirty="0">
                <a:solidFill>
                  <a:srgbClr val="000000"/>
                </a:solidFill>
                <a:highlight>
                  <a:srgbClr val="FFFFFF"/>
                </a:highlight>
              </a:rPr>
              <a:t>Il </a:t>
            </a:r>
            <a:r>
              <a:rPr lang="fr-FR" sz="2400" b="1" noProof="0" dirty="0">
                <a:solidFill>
                  <a:srgbClr val="000000"/>
                </a:solidFill>
                <a:highlight>
                  <a:srgbClr val="FFFFFF"/>
                </a:highlight>
              </a:rPr>
              <a:t>N’EST PAS</a:t>
            </a:r>
            <a:r>
              <a:rPr lang="fr-FR" sz="2400" noProof="0" dirty="0">
                <a:solidFill>
                  <a:srgbClr val="000000"/>
                </a:solidFill>
                <a:highlight>
                  <a:srgbClr val="FFFFFF"/>
                </a:highlight>
              </a:rPr>
              <a:t> un substitut aux tests de laboratoire pour le COVID-19.</a:t>
            </a:r>
          </a:p>
          <a:p>
            <a:pPr marL="365125" lvl="0" indent="-354013">
              <a:lnSpc>
                <a:spcPct val="100000"/>
              </a:lnSpc>
              <a:spcBef>
                <a:spcPts val="0"/>
              </a:spcBef>
              <a:spcAft>
                <a:spcPts val="600"/>
              </a:spcAft>
              <a:buSzPts val="2400"/>
            </a:pPr>
            <a:r>
              <a:rPr lang="fr-FR" sz="2400" noProof="0" dirty="0">
                <a:solidFill>
                  <a:srgbClr val="000000"/>
                </a:solidFill>
                <a:highlight>
                  <a:srgbClr val="FFFFFF"/>
                </a:highlight>
              </a:rPr>
              <a:t>Il est </a:t>
            </a:r>
            <a:r>
              <a:rPr lang="fr-FR" sz="2400" b="1" noProof="0" dirty="0">
                <a:solidFill>
                  <a:srgbClr val="000000"/>
                </a:solidFill>
                <a:highlight>
                  <a:srgbClr val="FFFFFF"/>
                </a:highlight>
              </a:rPr>
              <a:t>SEULEMENT</a:t>
            </a:r>
            <a:r>
              <a:rPr lang="fr-FR" sz="2400" noProof="0" dirty="0">
                <a:solidFill>
                  <a:srgbClr val="000000"/>
                </a:solidFill>
                <a:highlight>
                  <a:srgbClr val="FFFFFF"/>
                </a:highlight>
              </a:rPr>
              <a:t> destiné à être utilisé par des </a:t>
            </a:r>
            <a:r>
              <a:rPr lang="fr-FR" sz="2400" noProof="0" dirty="0">
                <a:solidFill>
                  <a:srgbClr val="000000"/>
                </a:solidFill>
                <a:highlight>
                  <a:srgbClr val="FFFFFF"/>
                </a:highlight>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fr-FR" sz="2400" noProof="0" dirty="0">
                <a:solidFill>
                  <a:srgbClr val="000000"/>
                </a:solidFill>
                <a:highlight>
                  <a:srgbClr val="FFFFFF"/>
                </a:highlight>
              </a:rPr>
              <a:t>les prestataires de soins de santé. </a:t>
            </a:r>
          </a:p>
          <a:p>
            <a:pPr marL="365125" lvl="0" indent="-354013">
              <a:lnSpc>
                <a:spcPct val="100000"/>
              </a:lnSpc>
              <a:spcBef>
                <a:spcPts val="0"/>
              </a:spcBef>
              <a:spcAft>
                <a:spcPts val="600"/>
              </a:spcAft>
              <a:buSzPts val="2400"/>
            </a:pPr>
            <a:r>
              <a:rPr lang="fr-FR" sz="2400" noProof="0" dirty="0">
                <a:solidFill>
                  <a:srgbClr val="000000"/>
                </a:solidFill>
                <a:highlight>
                  <a:srgbClr val="FFFFFF"/>
                </a:highlight>
              </a:rPr>
              <a:t>La version de l’application utilise plus de variables et est plus précise que la version papier.</a:t>
            </a:r>
          </a:p>
          <a:p>
            <a:pPr marL="69850" lvl="0" indent="0" algn="ctr">
              <a:lnSpc>
                <a:spcPct val="100000"/>
              </a:lnSpc>
              <a:spcBef>
                <a:spcPts val="0"/>
              </a:spcBef>
              <a:spcAft>
                <a:spcPts val="600"/>
              </a:spcAft>
              <a:buClr>
                <a:srgbClr val="000000"/>
              </a:buClr>
              <a:buSzPts val="2500"/>
              <a:buNone/>
            </a:pPr>
            <a:endParaRPr lang="fr-FR" sz="2400" dirty="0">
              <a:solidFill>
                <a:srgbClr val="000000"/>
              </a:solidFill>
              <a:highlight>
                <a:srgbClr val="FFFFFF"/>
              </a:highlight>
            </a:endParaRPr>
          </a:p>
          <a:p>
            <a:pPr marL="69850" lvl="0" indent="0">
              <a:lnSpc>
                <a:spcPct val="100000"/>
              </a:lnSpc>
              <a:spcBef>
                <a:spcPts val="0"/>
              </a:spcBef>
              <a:spcAft>
                <a:spcPts val="600"/>
              </a:spcAft>
              <a:buClr>
                <a:srgbClr val="000000"/>
              </a:buClr>
              <a:buSzPts val="2500"/>
              <a:buNone/>
            </a:pPr>
            <a:r>
              <a:rPr lang="fr-FR" sz="2400" i="1" noProof="0">
                <a:highlight>
                  <a:srgbClr val="FFFFFF"/>
                </a:highlight>
              </a:rPr>
              <a:t>Comme </a:t>
            </a:r>
            <a:r>
              <a:rPr lang="fr-FR" sz="2400" i="1" noProof="0" dirty="0">
                <a:highlight>
                  <a:srgbClr val="FFFFFF"/>
                </a:highlight>
              </a:rPr>
              <a:t>tous les scores de gravité, cet outil est un </a:t>
            </a:r>
            <a:r>
              <a:rPr lang="fr-FR" sz="2400" i="1" u="sng" noProof="0" dirty="0">
                <a:highlight>
                  <a:srgbClr val="FFFFFF"/>
                </a:highlight>
              </a:rPr>
              <a:t>guide</a:t>
            </a:r>
            <a:r>
              <a:rPr lang="fr-FR" sz="2400" i="1" noProof="0" dirty="0">
                <a:highlight>
                  <a:srgbClr val="FFFFFF"/>
                </a:highlight>
              </a:rPr>
              <a:t> pour éclairer la prise de décision clinique. </a:t>
            </a:r>
            <a:r>
              <a:rPr lang="fr-FR" sz="2400" i="1" u="sng" noProof="0" dirty="0">
                <a:highlight>
                  <a:srgbClr val="FFFFFF"/>
                </a:highlight>
              </a:rPr>
              <a:t>Il ne remplace pas</a:t>
            </a:r>
            <a:r>
              <a:rPr lang="fr-FR" sz="2400" i="1" noProof="0" dirty="0">
                <a:highlight>
                  <a:srgbClr val="FFFFFF"/>
                </a:highlight>
              </a:rPr>
              <a:t> la prise de décision clinique. </a:t>
            </a:r>
            <a:endParaRPr lang="fr-FR" sz="2400" noProof="0" dirty="0">
              <a:solidFill>
                <a:srgbClr val="000000"/>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274861-C9C6-5B4A-95F9-A4C43A2C2E33}"/>
              </a:ext>
            </a:extLst>
          </p:cNvPr>
          <p:cNvSpPr>
            <a:spLocks noGrp="1"/>
          </p:cNvSpPr>
          <p:nvPr>
            <p:ph type="title"/>
          </p:nvPr>
        </p:nvSpPr>
        <p:spPr/>
        <p:txBody>
          <a:bodyPr/>
          <a:lstStyle/>
          <a:p>
            <a:r>
              <a:rPr lang="fr-FR" b="1" noProof="0" dirty="0">
                <a:latin typeface="Avenir Black" panose="02000503020000020003" pitchFamily="2" charset="0"/>
              </a:rPr>
              <a:t>Gravité des symptômes</a:t>
            </a:r>
          </a:p>
        </p:txBody>
      </p:sp>
      <p:sp>
        <p:nvSpPr>
          <p:cNvPr id="4" name="Content Placeholder 3">
            <a:extLst>
              <a:ext uri="{FF2B5EF4-FFF2-40B4-BE49-F238E27FC236}">
                <a16:creationId xmlns:a16="http://schemas.microsoft.com/office/drawing/2014/main" id="{4D5C28BC-D84C-344D-887D-6C8E0BD33F8D}"/>
              </a:ext>
            </a:extLst>
          </p:cNvPr>
          <p:cNvSpPr>
            <a:spLocks noGrp="1"/>
          </p:cNvSpPr>
          <p:nvPr>
            <p:ph idx="1"/>
          </p:nvPr>
        </p:nvSpPr>
        <p:spPr/>
        <p:txBody>
          <a:bodyPr/>
          <a:lstStyle/>
          <a:p>
            <a:pPr indent="-203200" algn="just">
              <a:lnSpc>
                <a:spcPct val="100000"/>
              </a:lnSpc>
              <a:spcBef>
                <a:spcPts val="0"/>
              </a:spcBef>
              <a:spcAft>
                <a:spcPts val="600"/>
              </a:spcAft>
              <a:buClr>
                <a:schemeClr val="dk1"/>
              </a:buClr>
              <a:buSzPts val="2400"/>
            </a:pPr>
            <a:r>
              <a:rPr lang="fr-FR" sz="2400" noProof="0" dirty="0">
                <a:latin typeface="Avenir Book" panose="02000503020000020003" pitchFamily="2" charset="0"/>
              </a:rPr>
              <a:t>Le COVID-19 affecte différentes personnes de différentes manières.</a:t>
            </a:r>
          </a:p>
          <a:p>
            <a:pPr lvl="0" indent="-203200" algn="just">
              <a:lnSpc>
                <a:spcPct val="100000"/>
              </a:lnSpc>
              <a:spcBef>
                <a:spcPts val="0"/>
              </a:spcBef>
              <a:spcAft>
                <a:spcPts val="600"/>
              </a:spcAft>
              <a:buClr>
                <a:schemeClr val="dk1"/>
              </a:buClr>
              <a:buSzPts val="2400"/>
            </a:pPr>
            <a:r>
              <a:rPr lang="fr-FR" sz="2400" noProof="0" dirty="0">
                <a:latin typeface="Avenir Book" panose="02000503020000020003" pitchFamily="2" charset="0"/>
              </a:rPr>
              <a:t>80 % des cas confirmés sont bénins.</a:t>
            </a:r>
          </a:p>
          <a:p>
            <a:pPr lvl="0" indent="-203200" algn="just">
              <a:lnSpc>
                <a:spcPct val="100000"/>
              </a:lnSpc>
              <a:spcBef>
                <a:spcPts val="0"/>
              </a:spcBef>
              <a:spcAft>
                <a:spcPts val="600"/>
              </a:spcAft>
              <a:buClr>
                <a:schemeClr val="dk1"/>
              </a:buClr>
              <a:buSzPts val="2400"/>
            </a:pPr>
            <a:r>
              <a:rPr lang="fr-FR" sz="2400" noProof="0" dirty="0">
                <a:latin typeface="Avenir Book" panose="02000503020000020003" pitchFamily="2"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Les cas graves sont </a:t>
            </a:r>
            <a:r>
              <a:rPr lang="fr-FR" sz="2400" noProof="0" dirty="0">
                <a:latin typeface="Avenir Book" panose="02000503020000020003" pitchFamily="2"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plus </a:t>
            </a:r>
            <a:r>
              <a:rPr lang="fr-FR" sz="2400" noProof="0" dirty="0">
                <a:latin typeface="Avenir Book" panose="02000503020000020003" pitchFamily="2"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probables</a:t>
            </a:r>
            <a:r>
              <a:rPr lang="fr-FR" sz="2400" noProof="0" dirty="0">
                <a:latin typeface="Avenir Book" panose="02000503020000020003" pitchFamily="2"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fr-FR" sz="2400" noProof="0" dirty="0">
                <a:latin typeface="Avenir Book" panose="02000503020000020003" pitchFamily="2"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chez : </a:t>
            </a:r>
          </a:p>
          <a:p>
            <a:pPr lvl="1" indent="-203200" algn="just">
              <a:lnSpc>
                <a:spcPct val="100000"/>
              </a:lnSpc>
              <a:spcBef>
                <a:spcPts val="0"/>
              </a:spcBef>
              <a:spcAft>
                <a:spcPts val="600"/>
              </a:spcAft>
              <a:buSzPts val="2400"/>
            </a:pPr>
            <a:r>
              <a:rPr lang="fr-FR" sz="2000" noProof="0" dirty="0">
                <a:latin typeface="Avenir Book" panose="02000503020000020003" pitchFamily="2"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les </a:t>
            </a:r>
            <a:r>
              <a:rPr lang="fr-FR" sz="2000" noProof="0" dirty="0">
                <a:latin typeface="Avenir Book" panose="02000503020000020003" pitchFamily="2"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personnes</a:t>
            </a:r>
            <a:r>
              <a:rPr lang="fr-FR" sz="2000" noProof="0" dirty="0">
                <a:latin typeface="Avenir Book" panose="02000503020000020003" pitchFamily="2"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 </a:t>
            </a:r>
            <a:r>
              <a:rPr lang="fr-FR" sz="2000" noProof="0" dirty="0">
                <a:latin typeface="Avenir Book" panose="02000503020000020003" pitchFamily="2"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âgées</a:t>
            </a:r>
            <a:r>
              <a:rPr lang="fr-FR" sz="2000" noProof="0" dirty="0">
                <a:latin typeface="Avenir Book" panose="02000503020000020003" pitchFamily="2"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endParaRPr lang="fr-FR" sz="2000" noProof="0" dirty="0">
              <a:latin typeface="Avenir Book" panose="02000503020000020003" pitchFamily="2" charset="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lvl="1" indent="-203200" algn="just">
              <a:lnSpc>
                <a:spcPct val="100000"/>
              </a:lnSpc>
              <a:spcBef>
                <a:spcPts val="0"/>
              </a:spcBef>
              <a:spcAft>
                <a:spcPts val="600"/>
              </a:spcAft>
              <a:buSzPts val="2400"/>
            </a:pPr>
            <a:r>
              <a:rPr lang="fr-FR" sz="2000" noProof="0" dirty="0">
                <a:latin typeface="Avenir Book" panose="02000503020000020003" pitchFamily="2" charset="0"/>
              </a:rPr>
              <a:t>les personnes avec des comorbidités (par exemple le diabète, les maladies cardiaques et pulmonaires), </a:t>
            </a:r>
          </a:p>
          <a:p>
            <a:pPr lvl="1" indent="-203200" algn="just">
              <a:lnSpc>
                <a:spcPct val="100000"/>
              </a:lnSpc>
              <a:spcBef>
                <a:spcPts val="0"/>
              </a:spcBef>
              <a:spcAft>
                <a:spcPts val="600"/>
              </a:spcAft>
              <a:buSzPts val="2400"/>
            </a:pPr>
            <a:r>
              <a:rPr lang="fr-FR" sz="2000" noProof="0" dirty="0">
                <a:latin typeface="Avenir Book" panose="02000503020000020003" pitchFamily="2" charset="0"/>
              </a:rPr>
              <a:t>les personnes immunodéprimées. </a:t>
            </a:r>
            <a:endParaRPr lang="fr-FR" sz="2800" noProof="0" dirty="0">
              <a:latin typeface="Avenir Book" panose="02000503020000020003" pitchFamily="2" charset="0"/>
            </a:endParaRPr>
          </a:p>
          <a:p>
            <a:pPr marL="482600" lvl="1" indent="0" algn="just">
              <a:lnSpc>
                <a:spcPct val="100000"/>
              </a:lnSpc>
              <a:spcBef>
                <a:spcPts val="0"/>
              </a:spcBef>
              <a:spcAft>
                <a:spcPts val="600"/>
              </a:spcAft>
              <a:buSzPts val="2400"/>
              <a:buNone/>
            </a:pPr>
            <a:endParaRPr lang="fr-FR" sz="2400" noProof="0" dirty="0">
              <a:latin typeface="Avenir Book" panose="02000503020000020003" pitchFamily="2" charset="0"/>
            </a:endParaRPr>
          </a:p>
          <a:p>
            <a:pPr indent="-203200" algn="just">
              <a:lnSpc>
                <a:spcPct val="100000"/>
              </a:lnSpc>
              <a:spcBef>
                <a:spcPts val="0"/>
              </a:spcBef>
              <a:spcAft>
                <a:spcPts val="600"/>
              </a:spcAft>
              <a:buClr>
                <a:schemeClr val="dk1"/>
              </a:buClr>
              <a:buSzPts val="2400"/>
            </a:pPr>
            <a:r>
              <a:rPr lang="fr-FR" sz="2400" noProof="0" dirty="0">
                <a:latin typeface="Avenir Book" panose="02000503020000020003" pitchFamily="2" charset="0"/>
              </a:rPr>
              <a:t>Les maladies chez les enfants sont relativement rares et bénignes, une petite minorité développant une maladie grave ou critique.</a:t>
            </a:r>
          </a:p>
          <a:p>
            <a:pPr lvl="0" indent="-203200">
              <a:lnSpc>
                <a:spcPct val="100000"/>
              </a:lnSpc>
              <a:spcBef>
                <a:spcPts val="0"/>
              </a:spcBef>
              <a:spcAft>
                <a:spcPts val="600"/>
              </a:spcAft>
              <a:buClr>
                <a:schemeClr val="dk1"/>
              </a:buClr>
              <a:buSzPts val="2400"/>
            </a:pPr>
            <a:endParaRPr lang="fr-FR" sz="2400" noProof="0" dirty="0">
              <a:latin typeface="Avenir Book" panose="02000503020000020003" pitchFamily="2" charset="0"/>
            </a:endParaRPr>
          </a:p>
          <a:p>
            <a:endParaRPr lang="fr-FR" noProof="0" dirty="0">
              <a:latin typeface="Avenir Book" panose="02000503020000020003" pitchFamily="2" charset="0"/>
            </a:endParaRPr>
          </a:p>
        </p:txBody>
      </p:sp>
    </p:spTree>
    <p:extLst>
      <p:ext uri="{BB962C8B-B14F-4D97-AF65-F5344CB8AC3E}">
        <p14:creationId xmlns:p14="http://schemas.microsoft.com/office/powerpoint/2010/main" val="327849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71b81f9390_3_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4400"/>
              <a:buFont typeface="Titillium Web"/>
              <a:buNone/>
            </a:pPr>
            <a:r>
              <a:rPr lang="fr-FR" b="1" noProof="0" dirty="0">
                <a:latin typeface="Avenir Black" panose="02000503020000020003" pitchFamily="2" charset="0"/>
              </a:rPr>
              <a:t>Catégories de gravité</a:t>
            </a:r>
          </a:p>
        </p:txBody>
      </p:sp>
      <p:graphicFrame>
        <p:nvGraphicFramePr>
          <p:cNvPr id="111" name="Google Shape;111;g71b81f9390_3_17"/>
          <p:cNvGraphicFramePr/>
          <p:nvPr>
            <p:extLst>
              <p:ext uri="{D42A27DB-BD31-4B8C-83A1-F6EECF244321}">
                <p14:modId xmlns:p14="http://schemas.microsoft.com/office/powerpoint/2010/main" val="2332047053"/>
              </p:ext>
            </p:extLst>
          </p:nvPr>
        </p:nvGraphicFramePr>
        <p:xfrm>
          <a:off x="838199" y="1690687"/>
          <a:ext cx="10311063" cy="4802187"/>
        </p:xfrm>
        <a:graphic>
          <a:graphicData uri="http://schemas.openxmlformats.org/drawingml/2006/table">
            <a:tbl>
              <a:tblPr>
                <a:noFill/>
              </a:tblPr>
              <a:tblGrid>
                <a:gridCol w="2864747">
                  <a:extLst>
                    <a:ext uri="{9D8B030D-6E8A-4147-A177-3AD203B41FA5}">
                      <a16:colId xmlns:a16="http://schemas.microsoft.com/office/drawing/2014/main" val="20000"/>
                    </a:ext>
                  </a:extLst>
                </a:gridCol>
                <a:gridCol w="7446316">
                  <a:extLst>
                    <a:ext uri="{9D8B030D-6E8A-4147-A177-3AD203B41FA5}">
                      <a16:colId xmlns:a16="http://schemas.microsoft.com/office/drawing/2014/main" val="20001"/>
                    </a:ext>
                  </a:extLst>
                </a:gridCol>
              </a:tblGrid>
              <a:tr h="946567">
                <a:tc>
                  <a:txBody>
                    <a:bodyPr/>
                    <a:lstStyle/>
                    <a:p>
                      <a:pPr marL="0" lvl="0" indent="0" algn="ctr" rtl="0">
                        <a:spcBef>
                          <a:spcPts val="0"/>
                        </a:spcBef>
                        <a:spcAft>
                          <a:spcPts val="0"/>
                        </a:spcAft>
                        <a:buNone/>
                      </a:pPr>
                      <a:r>
                        <a:rPr lang="fr-FR" sz="2000" b="0" i="0" noProof="0" dirty="0">
                          <a:latin typeface="Avenir Medium" panose="02000503020000020003" pitchFamily="2" charset="0"/>
                          <a:ea typeface="Roboto"/>
                          <a:cs typeface="Roboto"/>
                          <a:sym typeface="Roboto"/>
                        </a:rPr>
                        <a:t>Gravité de la maladie par l’OMS</a:t>
                      </a:r>
                    </a:p>
                  </a:txBody>
                  <a:tcPr marL="91425" marR="91425" marT="91425" marB="91425"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indent="0" algn="ctr" rtl="0">
                        <a:spcBef>
                          <a:spcPts val="0"/>
                        </a:spcBef>
                        <a:spcAft>
                          <a:spcPts val="0"/>
                        </a:spcAft>
                        <a:buNone/>
                      </a:pPr>
                      <a:r>
                        <a:rPr lang="fr-FR" sz="2000" b="0" i="0" noProof="0" dirty="0">
                          <a:latin typeface="Avenir Medium" panose="02000503020000020003" pitchFamily="2" charset="0"/>
                          <a:ea typeface="Roboto"/>
                          <a:cs typeface="Roboto"/>
                          <a:sym typeface="Roboto"/>
                        </a:rPr>
                        <a:t>Définition</a:t>
                      </a:r>
                    </a:p>
                  </a:txBody>
                  <a:tcPr marL="91425" marR="91425" marT="91425" marB="91425"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963905">
                <a:tc>
                  <a:txBody>
                    <a:bodyPr/>
                    <a:lstStyle/>
                    <a:p>
                      <a:pPr marL="0" lvl="0" indent="0" algn="ctr" rtl="0">
                        <a:spcBef>
                          <a:spcPts val="0"/>
                        </a:spcBef>
                        <a:spcAft>
                          <a:spcPts val="0"/>
                        </a:spcAft>
                        <a:buNone/>
                      </a:pPr>
                      <a:r>
                        <a:rPr lang="fr-FR" sz="1600" b="0" i="0" cap="all" baseline="0" noProof="0" dirty="0">
                          <a:latin typeface="Avenir Book" panose="02000503020000020003" pitchFamily="2" charset="0"/>
                          <a:ea typeface="Roboto"/>
                          <a:cs typeface="Roboto"/>
                          <a:sym typeface="Roboto"/>
                        </a:rPr>
                        <a:t>Bénigne</a:t>
                      </a:r>
                    </a:p>
                  </a:txBody>
                  <a:tcPr marL="91425" marR="91425" marT="91425" marB="91425"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noFill/>
                  </a:tcPr>
                </a:tc>
                <a:tc>
                  <a:txBody>
                    <a:bodyPr/>
                    <a:lstStyle/>
                    <a:p>
                      <a:pPr marL="0" lvl="0" indent="0" algn="l" rtl="0">
                        <a:spcBef>
                          <a:spcPts val="0"/>
                        </a:spcBef>
                        <a:spcAft>
                          <a:spcPts val="0"/>
                        </a:spcAft>
                        <a:buNone/>
                      </a:pPr>
                      <a:r>
                        <a:rPr lang="fr-FR" sz="1600" b="0" i="0" noProof="0">
                          <a:latin typeface="Avenir Book" panose="02000503020000020003" pitchFamily="2" charset="0"/>
                          <a:ea typeface="Roboto"/>
                          <a:cs typeface="Roboto"/>
                          <a:sym typeface="Roboto"/>
                        </a:rPr>
                        <a:t>Aucune preuve clinique de pneumonie</a:t>
                      </a:r>
                    </a:p>
                  </a:txBody>
                  <a:tcPr marL="91425" marR="91425" marT="91425" marB="91425"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1"/>
                  </a:ext>
                </a:extLst>
              </a:tr>
              <a:tr h="963905">
                <a:tc>
                  <a:txBody>
                    <a:bodyPr/>
                    <a:lstStyle/>
                    <a:p>
                      <a:pPr marL="0" lvl="0" indent="0" algn="ctr" rtl="0">
                        <a:spcBef>
                          <a:spcPts val="0"/>
                        </a:spcBef>
                        <a:spcAft>
                          <a:spcPts val="0"/>
                        </a:spcAft>
                        <a:buNone/>
                      </a:pPr>
                      <a:r>
                        <a:rPr lang="fr-FR" sz="1600" b="0" i="0" cap="all" baseline="0" noProof="0" dirty="0" err="1">
                          <a:latin typeface="Avenir Book" panose="02000503020000020003" pitchFamily="2" charset="0"/>
                          <a:ea typeface="Roboto"/>
                          <a:cs typeface="Roboto"/>
                          <a:sym typeface="Roboto"/>
                        </a:rPr>
                        <a:t>ModéréE</a:t>
                      </a:r>
                      <a:endParaRPr lang="fr-FR" sz="1600" b="0" i="0" cap="all" baseline="0" noProof="0" dirty="0">
                        <a:latin typeface="Avenir Book" panose="02000503020000020003" pitchFamily="2" charset="0"/>
                        <a:ea typeface="Roboto"/>
                        <a:cs typeface="Roboto"/>
                        <a:sym typeface="Roboto"/>
                      </a:endParaRPr>
                    </a:p>
                  </a:txBody>
                  <a:tcPr marL="91425" marR="91425" marT="91425" marB="91425"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noFill/>
                  </a:tcPr>
                </a:tc>
                <a:tc>
                  <a:txBody>
                    <a:bodyPr/>
                    <a:lstStyle/>
                    <a:p>
                      <a:pPr marL="0" lvl="0" indent="0" algn="l" rtl="0">
                        <a:spcBef>
                          <a:spcPts val="0"/>
                        </a:spcBef>
                        <a:spcAft>
                          <a:spcPts val="0"/>
                        </a:spcAft>
                        <a:buNone/>
                      </a:pPr>
                      <a:r>
                        <a:rPr lang="fr-FR" sz="1600" b="0" i="0" noProof="0">
                          <a:latin typeface="Avenir Book" panose="02000503020000020003" pitchFamily="2" charset="0"/>
                          <a:ea typeface="Roboto"/>
                          <a:cs typeface="Roboto"/>
                          <a:sym typeface="Roboto"/>
                        </a:rPr>
                        <a:t>Preuve clinique de pneumonie sans besoins en oxygène</a:t>
                      </a:r>
                    </a:p>
                  </a:txBody>
                  <a:tcPr marL="91425" marR="91425" marT="91425" marB="91425"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963905">
                <a:tc>
                  <a:txBody>
                    <a:bodyPr/>
                    <a:lstStyle/>
                    <a:p>
                      <a:pPr marL="0" lvl="0" indent="0" algn="ctr" rtl="0">
                        <a:spcBef>
                          <a:spcPts val="0"/>
                        </a:spcBef>
                        <a:spcAft>
                          <a:spcPts val="0"/>
                        </a:spcAft>
                        <a:buNone/>
                      </a:pPr>
                      <a:r>
                        <a:rPr lang="fr-FR" sz="1600" b="0" i="0" cap="all" baseline="0" noProof="0">
                          <a:latin typeface="Avenir Book" panose="02000503020000020003" pitchFamily="2" charset="0"/>
                          <a:ea typeface="Roboto"/>
                          <a:cs typeface="Roboto"/>
                          <a:sym typeface="Roboto"/>
                        </a:rPr>
                        <a:t>Sévère</a:t>
                      </a:r>
                    </a:p>
                  </a:txBody>
                  <a:tcPr marL="91425" marR="91425" marT="91425" marB="91425"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noFill/>
                  </a:tcPr>
                </a:tc>
                <a:tc>
                  <a:txBody>
                    <a:bodyPr/>
                    <a:lstStyle/>
                    <a:p>
                      <a:pPr marL="0" lvl="0" indent="0" algn="l" rtl="0">
                        <a:spcBef>
                          <a:spcPts val="0"/>
                        </a:spcBef>
                        <a:spcAft>
                          <a:spcPts val="0"/>
                        </a:spcAft>
                        <a:buNone/>
                      </a:pPr>
                      <a:r>
                        <a:rPr lang="fr-FR" sz="1600" b="0" i="0" noProof="0">
                          <a:latin typeface="Avenir Book" panose="02000503020000020003" pitchFamily="2" charset="0"/>
                          <a:ea typeface="Roboto"/>
                          <a:cs typeface="Roboto"/>
                          <a:sym typeface="Roboto"/>
                        </a:rPr>
                        <a:t>Preuve clinique de pneumonie avec besoins en oxygène</a:t>
                      </a:r>
                    </a:p>
                  </a:txBody>
                  <a:tcPr marL="91425" marR="91425" marT="91425" marB="91425"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r h="963905">
                <a:tc>
                  <a:txBody>
                    <a:bodyPr/>
                    <a:lstStyle/>
                    <a:p>
                      <a:pPr marL="0" lvl="0" indent="0" algn="ctr" rtl="0">
                        <a:spcBef>
                          <a:spcPts val="0"/>
                        </a:spcBef>
                        <a:spcAft>
                          <a:spcPts val="0"/>
                        </a:spcAft>
                        <a:buNone/>
                      </a:pPr>
                      <a:r>
                        <a:rPr lang="fr-FR" sz="1600" b="0" i="0" cap="all" baseline="0" noProof="0">
                          <a:latin typeface="Avenir Book" panose="02000503020000020003" pitchFamily="2" charset="0"/>
                          <a:ea typeface="Roboto"/>
                          <a:cs typeface="Roboto"/>
                          <a:sym typeface="Roboto"/>
                        </a:rPr>
                        <a:t>Critique</a:t>
                      </a:r>
                    </a:p>
                  </a:txBody>
                  <a:tcPr marL="91425" marR="91425" marT="91425" marB="91425"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fr-FR" sz="1600" b="0" i="0" noProof="0" dirty="0">
                          <a:latin typeface="Avenir Book" panose="02000503020000020003" pitchFamily="2" charset="0"/>
                          <a:ea typeface="Roboto"/>
                          <a:cs typeface="Roboto"/>
                          <a:sym typeface="Roboto"/>
                        </a:rPr>
                        <a:t>Preuve clinique de pneumonie avec exigence de ventilation mécanique</a:t>
                      </a:r>
                    </a:p>
                  </a:txBody>
                  <a:tcPr marL="91425" marR="91425" marT="91425" marB="91425"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370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FEC7-D9FF-E04E-97BA-5EFECC7972E1}"/>
              </a:ext>
            </a:extLst>
          </p:cNvPr>
          <p:cNvSpPr>
            <a:spLocks noGrp="1"/>
          </p:cNvSpPr>
          <p:nvPr>
            <p:ph type="title"/>
          </p:nvPr>
        </p:nvSpPr>
        <p:spPr/>
        <p:txBody>
          <a:bodyPr/>
          <a:lstStyle/>
          <a:p>
            <a:r>
              <a:rPr lang="fr-FR" b="1" noProof="0" dirty="0">
                <a:latin typeface="Avenir Black" panose="02000503020000020003" pitchFamily="2" charset="0"/>
              </a:rPr>
              <a:t>Diagnostic du COVID-19 : questions de dépistage</a:t>
            </a:r>
          </a:p>
        </p:txBody>
      </p:sp>
      <p:sp>
        <p:nvSpPr>
          <p:cNvPr id="3" name="Content Placeholder 2">
            <a:extLst>
              <a:ext uri="{FF2B5EF4-FFF2-40B4-BE49-F238E27FC236}">
                <a16:creationId xmlns:a16="http://schemas.microsoft.com/office/drawing/2014/main" id="{1173D068-54B9-0749-9B3A-77E5659E25C4}"/>
              </a:ext>
            </a:extLst>
          </p:cNvPr>
          <p:cNvSpPr>
            <a:spLocks noGrp="1"/>
          </p:cNvSpPr>
          <p:nvPr>
            <p:ph idx="1"/>
          </p:nvPr>
        </p:nvSpPr>
        <p:spPr>
          <a:xfrm>
            <a:off x="838200" y="1690688"/>
            <a:ext cx="10515600" cy="3859507"/>
          </a:xfrm>
        </p:spPr>
        <p:txBody>
          <a:bodyPr>
            <a:normAutofit fontScale="77500" lnSpcReduction="20000"/>
          </a:bodyPr>
          <a:lstStyle/>
          <a:p>
            <a:pPr marL="0" indent="0">
              <a:buNone/>
            </a:pPr>
            <a:r>
              <a:rPr lang="fr-FR" noProof="0" dirty="0">
                <a:latin typeface="Avenir Book" panose="02000503020000020003" pitchFamily="2" charset="0"/>
              </a:rPr>
              <a:t>Questions à poser à TOUS les patients fréquentant l’établissement de santé :</a:t>
            </a:r>
          </a:p>
          <a:p>
            <a:pPr marL="0" lvl="0" indent="0">
              <a:buNone/>
            </a:pPr>
            <a:endParaRPr lang="fr-FR" noProof="0" dirty="0">
              <a:latin typeface="Avenir Book" panose="02000503020000020003" pitchFamily="2" charset="0"/>
            </a:endParaRPr>
          </a:p>
          <a:p>
            <a:pPr marL="514350" lvl="0" indent="-514350">
              <a:buFont typeface="+mj-lt"/>
              <a:buAutoNum type="arabicPeriod"/>
            </a:pPr>
            <a:r>
              <a:rPr lang="fr-FR" noProof="0" dirty="0">
                <a:latin typeface="Avenir Book" panose="02000503020000020003" pitchFamily="2" charset="0"/>
              </a:rPr>
              <a:t>Au cours des 14 derniers jours, le patient </a:t>
            </a:r>
            <a:r>
              <a:rPr lang="fr-FR" noProof="0" dirty="0" err="1">
                <a:latin typeface="Avenir Book" panose="02000503020000020003" pitchFamily="2" charset="0"/>
              </a:rPr>
              <a:t>a-t-il</a:t>
            </a:r>
            <a:r>
              <a:rPr lang="fr-FR" noProof="0" dirty="0">
                <a:latin typeface="Avenir Book" panose="02000503020000020003" pitchFamily="2" charset="0"/>
              </a:rPr>
              <a:t> présenté l’un des symptômes suivants : toux persistante, mal de gorge, écoulement nasal ou essoufflement ?</a:t>
            </a:r>
          </a:p>
          <a:p>
            <a:pPr marL="514350" indent="-514350">
              <a:buFont typeface="+mj-lt"/>
              <a:buAutoNum type="arabicPeriod"/>
            </a:pPr>
            <a:endParaRPr lang="fr-FR" noProof="0" dirty="0">
              <a:latin typeface="Avenir Book" panose="02000503020000020003" pitchFamily="2" charset="0"/>
            </a:endParaRPr>
          </a:p>
          <a:p>
            <a:pPr marL="514350" lvl="0" indent="-514350">
              <a:buFont typeface="+mj-lt"/>
              <a:buAutoNum type="arabicPeriod"/>
            </a:pPr>
            <a:r>
              <a:rPr lang="fr-FR" noProof="0" dirty="0">
                <a:latin typeface="Avenir Book" panose="02000503020000020003" pitchFamily="2" charset="0"/>
              </a:rPr>
              <a:t>Au cours des 14 derniers jours, le patient </a:t>
            </a:r>
            <a:r>
              <a:rPr lang="fr-FR" noProof="0" dirty="0" err="1">
                <a:latin typeface="Avenir Book" panose="02000503020000020003" pitchFamily="2" charset="0"/>
              </a:rPr>
              <a:t>a-t-il</a:t>
            </a:r>
            <a:r>
              <a:rPr lang="fr-FR" noProof="0" dirty="0">
                <a:latin typeface="Avenir Book" panose="02000503020000020003" pitchFamily="2" charset="0"/>
              </a:rPr>
              <a:t> eu de la fièvre ?</a:t>
            </a:r>
            <a:br>
              <a:rPr lang="fr-FR" noProof="0" dirty="0">
                <a:latin typeface="Avenir Book" panose="02000503020000020003" pitchFamily="2" charset="0"/>
              </a:rPr>
            </a:br>
            <a:endParaRPr lang="fr-FR" noProof="0" dirty="0">
              <a:latin typeface="Avenir Book" panose="02000503020000020003" pitchFamily="2" charset="0"/>
            </a:endParaRPr>
          </a:p>
          <a:p>
            <a:pPr marL="514350" lvl="0" indent="-514350">
              <a:buFont typeface="+mj-lt"/>
              <a:buAutoNum type="arabicPeriod"/>
            </a:pPr>
            <a:r>
              <a:rPr lang="fr-FR" noProof="0" dirty="0">
                <a:latin typeface="Avenir Book" panose="02000503020000020003" pitchFamily="2" charset="0"/>
              </a:rPr>
              <a:t>Au cours des 14 derniers jours, le patient </a:t>
            </a:r>
            <a:r>
              <a:rPr lang="fr-FR" noProof="0" dirty="0" err="1">
                <a:latin typeface="Avenir Book" panose="02000503020000020003" pitchFamily="2" charset="0"/>
              </a:rPr>
              <a:t>a-t-il</a:t>
            </a:r>
            <a:r>
              <a:rPr lang="fr-FR" noProof="0" dirty="0">
                <a:latin typeface="Avenir Book" panose="02000503020000020003" pitchFamily="2" charset="0"/>
              </a:rPr>
              <a:t> été en contact avec une personne avec Covid-19 suspecté ou confirmé ?</a:t>
            </a:r>
            <a:br>
              <a:rPr lang="fr-FR" noProof="0" dirty="0">
                <a:latin typeface="Avenir Book" panose="02000503020000020003" pitchFamily="2" charset="0"/>
              </a:rPr>
            </a:br>
            <a:endParaRPr lang="fr-FR" noProof="0" dirty="0">
              <a:latin typeface="Avenir Book" panose="02000503020000020003" pitchFamily="2" charset="0"/>
            </a:endParaRPr>
          </a:p>
          <a:p>
            <a:pPr marL="514350" lvl="0" indent="-514350">
              <a:buFont typeface="+mj-lt"/>
              <a:buAutoNum type="arabicPeriod"/>
            </a:pPr>
            <a:r>
              <a:rPr lang="fr-FR" noProof="0" dirty="0">
                <a:latin typeface="Avenir Book" panose="02000503020000020003" pitchFamily="2" charset="0"/>
              </a:rPr>
              <a:t>Au cours des 14 derniers jours, le patient </a:t>
            </a:r>
            <a:r>
              <a:rPr lang="fr-FR" noProof="0" dirty="0" err="1">
                <a:latin typeface="Avenir Book" panose="02000503020000020003" pitchFamily="2" charset="0"/>
              </a:rPr>
              <a:t>a-t-il</a:t>
            </a:r>
            <a:r>
              <a:rPr lang="fr-FR" noProof="0" dirty="0">
                <a:latin typeface="Avenir Book" panose="02000503020000020003" pitchFamily="2" charset="0"/>
              </a:rPr>
              <a:t> fréquenté un établissement de santé où des patients avec Covid-19 suspecté ou confirmé étaient traités ?</a:t>
            </a:r>
          </a:p>
          <a:p>
            <a:endParaRPr lang="fr-FR" noProof="0" dirty="0">
              <a:latin typeface="Avenir Book" panose="02000503020000020003" pitchFamily="2" charset="0"/>
            </a:endParaRPr>
          </a:p>
        </p:txBody>
      </p:sp>
      <p:sp>
        <p:nvSpPr>
          <p:cNvPr id="4" name="TextBox 3">
            <a:extLst>
              <a:ext uri="{FF2B5EF4-FFF2-40B4-BE49-F238E27FC236}">
                <a16:creationId xmlns:a16="http://schemas.microsoft.com/office/drawing/2014/main" id="{3FCDE8DF-8213-D841-8D89-2DDD5AF905EB}"/>
              </a:ext>
            </a:extLst>
          </p:cNvPr>
          <p:cNvSpPr txBox="1"/>
          <p:nvPr/>
        </p:nvSpPr>
        <p:spPr>
          <a:xfrm>
            <a:off x="467833" y="5571460"/>
            <a:ext cx="11313041" cy="1200329"/>
          </a:xfrm>
          <a:prstGeom prst="rect">
            <a:avLst/>
          </a:prstGeom>
          <a:noFill/>
          <a:ln>
            <a:solidFill>
              <a:srgbClr val="FF0000"/>
            </a:solidFill>
          </a:ln>
        </p:spPr>
        <p:txBody>
          <a:bodyPr wrap="square" rtlCol="0">
            <a:spAutoFit/>
          </a:bodyPr>
          <a:lstStyle/>
          <a:p>
            <a:r>
              <a:rPr lang="fr-FR" sz="2400" dirty="0">
                <a:solidFill>
                  <a:srgbClr val="FF0000"/>
                </a:solidFill>
                <a:latin typeface="Avenir Book" panose="02000503020000020003" pitchFamily="2" charset="0"/>
              </a:rPr>
              <a:t>COVID-19 suspecté : </a:t>
            </a:r>
            <a:r>
              <a:rPr lang="fr-FR" sz="2400" dirty="0">
                <a:latin typeface="Avenir Book" panose="02000503020000020003" pitchFamily="2" charset="0"/>
              </a:rPr>
              <a:t>si un des symptômes énumérés à la question 1 PLUS fièvre récente ou actuelle OU contact avec une personne soupçonnée ou diagnostiquée du COVID-19.</a:t>
            </a:r>
          </a:p>
        </p:txBody>
      </p:sp>
    </p:spTree>
    <p:extLst>
      <p:ext uri="{BB962C8B-B14F-4D97-AF65-F5344CB8AC3E}">
        <p14:creationId xmlns:p14="http://schemas.microsoft.com/office/powerpoint/2010/main" val="377550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9A9B-8D0D-864E-AEA6-83850398BB34}"/>
              </a:ext>
            </a:extLst>
          </p:cNvPr>
          <p:cNvSpPr>
            <a:spLocks noGrp="1"/>
          </p:cNvSpPr>
          <p:nvPr>
            <p:ph type="title"/>
          </p:nvPr>
        </p:nvSpPr>
        <p:spPr/>
        <p:txBody>
          <a:bodyPr/>
          <a:lstStyle/>
          <a:p>
            <a:r>
              <a:rPr lang="fr-FR" b="1" noProof="0" dirty="0">
                <a:latin typeface="Avenir Black" panose="02000503020000020003" pitchFamily="2" charset="0"/>
              </a:rPr>
              <a:t>Diagnostic du COVID-19 : test</a:t>
            </a:r>
          </a:p>
        </p:txBody>
      </p:sp>
      <p:sp>
        <p:nvSpPr>
          <p:cNvPr id="3" name="Content Placeholder 2">
            <a:extLst>
              <a:ext uri="{FF2B5EF4-FFF2-40B4-BE49-F238E27FC236}">
                <a16:creationId xmlns:a16="http://schemas.microsoft.com/office/drawing/2014/main" id="{AB05D0B8-6C87-4D4E-A104-55F0028FE20E}"/>
              </a:ext>
            </a:extLst>
          </p:cNvPr>
          <p:cNvSpPr>
            <a:spLocks noGrp="1"/>
          </p:cNvSpPr>
          <p:nvPr>
            <p:ph idx="1"/>
          </p:nvPr>
        </p:nvSpPr>
        <p:spPr/>
        <p:txBody>
          <a:bodyPr>
            <a:normAutofit fontScale="92500" lnSpcReduction="20000"/>
          </a:bodyPr>
          <a:lstStyle/>
          <a:p>
            <a:r>
              <a:rPr lang="fr-FR" noProof="0" dirty="0">
                <a:latin typeface="Avenir Book" panose="02000503020000020003" pitchFamily="2" charset="0"/>
              </a:rPr>
              <a:t>Les patients dépistés positifs au COVID-19 doivent être testés pour confirmer le diagnostic.</a:t>
            </a:r>
          </a:p>
          <a:p>
            <a:pPr lvl="1"/>
            <a:r>
              <a:rPr lang="fr-FR" noProof="0" dirty="0">
                <a:latin typeface="Avenir Book" panose="02000503020000020003" pitchFamily="2" charset="0"/>
              </a:rPr>
              <a:t>En attendant les résultats, prenez des précautions pour éviter la propagation de l’infection.</a:t>
            </a:r>
            <a:br>
              <a:rPr lang="fr-FR" noProof="0" dirty="0">
                <a:latin typeface="Avenir Book" panose="02000503020000020003" pitchFamily="2" charset="0"/>
              </a:rPr>
            </a:br>
            <a:endParaRPr lang="fr-FR" noProof="0" dirty="0">
              <a:latin typeface="Avenir Book" panose="02000503020000020003" pitchFamily="2" charset="0"/>
            </a:endParaRPr>
          </a:p>
          <a:p>
            <a:r>
              <a:rPr lang="fr-FR" noProof="0" dirty="0">
                <a:latin typeface="Avenir Book" panose="02000503020000020003" pitchFamily="2" charset="0"/>
              </a:rPr>
              <a:t>Si le test n’est pas disponible, le patient présente-t-il l’un des éléments suivants :</a:t>
            </a:r>
          </a:p>
          <a:p>
            <a:pPr lvl="1"/>
            <a:r>
              <a:rPr lang="fr-FR" noProof="0" dirty="0">
                <a:latin typeface="Avenir Book" panose="02000503020000020003" pitchFamily="2" charset="0"/>
              </a:rPr>
              <a:t>une perte de goût et d’odeur,</a:t>
            </a:r>
          </a:p>
          <a:p>
            <a:pPr lvl="1"/>
            <a:r>
              <a:rPr lang="fr-FR" noProof="0" dirty="0">
                <a:latin typeface="Avenir Book" panose="02000503020000020003" pitchFamily="2" charset="0"/>
              </a:rPr>
              <a:t>une fatigue intense,</a:t>
            </a:r>
          </a:p>
          <a:p>
            <a:pPr lvl="1"/>
            <a:r>
              <a:rPr lang="fr-FR" noProof="0" dirty="0">
                <a:latin typeface="Avenir Book" panose="02000503020000020003" pitchFamily="2" charset="0"/>
              </a:rPr>
              <a:t>une prise de repas réduite au cours de la dernière semaine en raison d’un malaise.</a:t>
            </a:r>
          </a:p>
          <a:p>
            <a:pPr lvl="1"/>
            <a:endParaRPr lang="fr-FR" noProof="0" dirty="0">
              <a:latin typeface="Avenir Book" panose="02000503020000020003" pitchFamily="2" charset="0"/>
            </a:endParaRPr>
          </a:p>
          <a:p>
            <a:r>
              <a:rPr lang="fr-FR" noProof="0" dirty="0">
                <a:latin typeface="Avenir Book" panose="02000503020000020003" pitchFamily="2" charset="0"/>
              </a:rPr>
              <a:t>Dépistage positif plus l’un des symptômes ci-dessus = COVID-19 probable</a:t>
            </a:r>
          </a:p>
        </p:txBody>
      </p:sp>
    </p:spTree>
    <p:extLst>
      <p:ext uri="{BB962C8B-B14F-4D97-AF65-F5344CB8AC3E}">
        <p14:creationId xmlns:p14="http://schemas.microsoft.com/office/powerpoint/2010/main" val="1114531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2913</Words>
  <Application>Microsoft Macintosh PowerPoint</Application>
  <PresentationFormat>Widescreen</PresentationFormat>
  <Paragraphs>334</Paragraphs>
  <Slides>53</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Avenir Black</vt:lpstr>
      <vt:lpstr>Titillium Web</vt:lpstr>
      <vt:lpstr>Avenir Book</vt:lpstr>
      <vt:lpstr>Avenir Medium</vt:lpstr>
      <vt:lpstr>Calibri</vt:lpstr>
      <vt:lpstr>Arial</vt:lpstr>
      <vt:lpstr>Office Theme</vt:lpstr>
      <vt:lpstr>COVID-19 Module 5 :       Diagnostic syndromique et gravité des symptômes</vt:lpstr>
      <vt:lpstr>Buts et objectifs</vt:lpstr>
      <vt:lpstr>Qu’est-ce que le COVID-19 ? </vt:lpstr>
      <vt:lpstr>Les symptômes du COVID-19</vt:lpstr>
      <vt:lpstr>Progression de la maladie</vt:lpstr>
      <vt:lpstr>Gravité des symptômes</vt:lpstr>
      <vt:lpstr>Catégories de gravité</vt:lpstr>
      <vt:lpstr>Diagnostic du COVID-19 : questions de dépistage</vt:lpstr>
      <vt:lpstr>Diagnostic du COVID-19 : test</vt:lpstr>
      <vt:lpstr>Conseils aux patients suspectés ou diagnostiqués du COVID-19</vt:lpstr>
      <vt:lpstr>Autres problèmes de santé nécessitant un traitement</vt:lpstr>
      <vt:lpstr>Conseils pour les soins à domicile</vt:lpstr>
      <vt:lpstr>Évaluer le niveau de soins requis</vt:lpstr>
      <vt:lpstr>Profil de gravité du COVID-19</vt:lpstr>
      <vt:lpstr>Ressources vs Gravité de la maladie</vt:lpstr>
      <vt:lpstr>Dépistage, triage et score de gravité</vt:lpstr>
      <vt:lpstr>Processus 1 : Dépistage</vt:lpstr>
      <vt:lpstr>Processus 1 : Dépistage</vt:lpstr>
      <vt:lpstr>Processus 1 : Dépistage</vt:lpstr>
      <vt:lpstr>Processus 1 : Dépistage</vt:lpstr>
      <vt:lpstr>Processus 2 : Triage</vt:lpstr>
      <vt:lpstr>Processus 2 : Triage</vt:lpstr>
      <vt:lpstr>Processus 2 : Triage</vt:lpstr>
      <vt:lpstr>Patients triés comme « priorité basse » </vt:lpstr>
      <vt:lpstr>Patients triés comme « priorité élevée » </vt:lpstr>
      <vt:lpstr>Processus 3 : Score de gravité</vt:lpstr>
      <vt:lpstr>PowerPoint Presentation</vt:lpstr>
      <vt:lpstr>Outil du score de gravité du COVID-19</vt:lpstr>
      <vt:lpstr>PowerPoint Presentation</vt:lpstr>
      <vt:lpstr>Outil du score de gravité du COVID-19</vt:lpstr>
      <vt:lpstr>Outil du score de gravité du COVID-19</vt:lpstr>
      <vt:lpstr>Qui utilisera l’outil du score de gravité du COVID-19 ?</vt:lpstr>
      <vt:lpstr>Utilisation de l’Outil du score de gravité du COVID-19 sur papier</vt:lpstr>
      <vt:lpstr>PowerPoint Presentation</vt:lpstr>
      <vt:lpstr>Comorbidités et immunodépression</vt:lpstr>
      <vt:lpstr>Comorbidités</vt:lpstr>
      <vt:lpstr>Immunodépression</vt:lpstr>
      <vt:lpstr>Remarques sur l’enregistrement des données des patients</vt:lpstr>
      <vt:lpstr>Classifications de mobilité/activité </vt:lpstr>
      <vt:lpstr>Cas bénins / modérés</vt:lpstr>
      <vt:lpstr>Cas sévères</vt:lpstr>
      <vt:lpstr>Cas critiques</vt:lpstr>
      <vt:lpstr>PowerPoint Presentation</vt:lpstr>
      <vt:lpstr>La réévaluation est la clé</vt:lpstr>
      <vt:lpstr>Documentation</vt:lpstr>
      <vt:lpstr>Cas pratiques</vt:lpstr>
      <vt:lpstr>PowerPoint Presentation</vt:lpstr>
      <vt:lpstr>Homme de 68 ans avec essoufflement</vt:lpstr>
      <vt:lpstr>Femme de 23 ans avec fièvre autodéclarée</vt:lpstr>
      <vt:lpstr>Homme de 45 ans avec toux</vt:lpstr>
      <vt:lpstr>Femme de 75 ans avec essoufflement</vt:lpstr>
      <vt:lpstr>Femme de 35 ans avec toux et fièvre</vt:lpstr>
      <vt:lpstr>Limites de l’outil du score de gravité du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Triage and Severity Scoring  </dc:title>
  <dc:creator>Sow, Samba</dc:creator>
  <cp:lastModifiedBy>Owen Martell</cp:lastModifiedBy>
  <cp:revision>57</cp:revision>
  <dcterms:created xsi:type="dcterms:W3CDTF">2020-05-12T12:13:47Z</dcterms:created>
  <dcterms:modified xsi:type="dcterms:W3CDTF">2020-05-25T16:54:22Z</dcterms:modified>
</cp:coreProperties>
</file>